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1"/>
  </p:notesMasterIdLst>
  <p:handoutMasterIdLst>
    <p:handoutMasterId r:id="rId22"/>
  </p:handoutMasterIdLst>
  <p:sldIdLst>
    <p:sldId id="652" r:id="rId5"/>
    <p:sldId id="318" r:id="rId6"/>
    <p:sldId id="880" r:id="rId7"/>
    <p:sldId id="881" r:id="rId8"/>
    <p:sldId id="882" r:id="rId9"/>
    <p:sldId id="833" r:id="rId10"/>
    <p:sldId id="883" r:id="rId11"/>
    <p:sldId id="884" r:id="rId12"/>
    <p:sldId id="885" r:id="rId13"/>
    <p:sldId id="886" r:id="rId14"/>
    <p:sldId id="889" r:id="rId15"/>
    <p:sldId id="388" r:id="rId16"/>
    <p:sldId id="767" r:id="rId17"/>
    <p:sldId id="890" r:id="rId18"/>
    <p:sldId id="891" r:id="rId19"/>
    <p:sldId id="89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473FB8C-35E2-4294-9D7C-99391F7A46BF}">
          <p14:sldIdLst>
            <p14:sldId id="652"/>
            <p14:sldId id="318"/>
            <p14:sldId id="880"/>
            <p14:sldId id="881"/>
            <p14:sldId id="882"/>
            <p14:sldId id="833"/>
            <p14:sldId id="883"/>
            <p14:sldId id="884"/>
            <p14:sldId id="885"/>
            <p14:sldId id="886"/>
            <p14:sldId id="889"/>
            <p14:sldId id="388"/>
            <p14:sldId id="767"/>
            <p14:sldId id="890"/>
            <p14:sldId id="891"/>
            <p14:sldId id="89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rby Phillips" initials="KP" lastIdx="1" clrIdx="0">
    <p:extLst>
      <p:ext uri="{19B8F6BF-5375-455C-9EA6-DF929625EA0E}">
        <p15:presenceInfo xmlns:p15="http://schemas.microsoft.com/office/powerpoint/2012/main" userId="Kirby Phillip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33544"/>
    <a:srgbClr val="5DA4C8"/>
    <a:srgbClr val="3C8CB5"/>
    <a:srgbClr val="7FBCDA"/>
    <a:srgbClr val="A2D6EE"/>
    <a:srgbClr val="B9E6FA"/>
    <a:srgbClr val="D5F2FF"/>
    <a:srgbClr val="C1ECFF"/>
    <a:srgbClr val="0E6B9C"/>
    <a:srgbClr val="1D92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06" autoAdjust="0"/>
    <p:restoredTop sz="53028" autoAdjust="0"/>
  </p:normalViewPr>
  <p:slideViewPr>
    <p:cSldViewPr snapToGrid="0">
      <p:cViewPr varScale="1">
        <p:scale>
          <a:sx n="62" d="100"/>
          <a:sy n="62" d="100"/>
        </p:scale>
        <p:origin x="2896" y="184"/>
      </p:cViewPr>
      <p:guideLst/>
    </p:cSldViewPr>
  </p:slideViewPr>
  <p:notesTextViewPr>
    <p:cViewPr>
      <p:scale>
        <a:sx n="125" d="100"/>
        <a:sy n="125" d="100"/>
      </p:scale>
      <p:origin x="0" y="0"/>
    </p:cViewPr>
  </p:notesTextViewPr>
  <p:sorterViewPr>
    <p:cViewPr>
      <p:scale>
        <a:sx n="50" d="100"/>
        <a:sy n="50" d="100"/>
      </p:scale>
      <p:origin x="0" y="0"/>
    </p:cViewPr>
  </p:sorterViewPr>
  <p:notesViewPr>
    <p:cSldViewPr snapToGrid="0" showGuides="1">
      <p:cViewPr varScale="1">
        <p:scale>
          <a:sx n="84" d="100"/>
          <a:sy n="84" d="100"/>
        </p:scale>
        <p:origin x="489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4B8EFB-B8EC-4BBF-AC19-20D842FFA6FC}" type="datetimeFigureOut">
              <a:rPr lang="en-US" smtClean="0"/>
              <a:t>10/25/21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6" name="Slide Number Placeholder 5">
            <a:extLst>
              <a:ext uri="{FF2B5EF4-FFF2-40B4-BE49-F238E27FC236}">
                <a16:creationId xmlns:a16="http://schemas.microsoft.com/office/drawing/2014/main" id="{706E9DC2-8C88-438A-A9CE-685F7BC43C6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5746EE-B414-49EA-84EE-3A25893DEE27}" type="slidenum">
              <a:rPr lang="en-US" smtClean="0"/>
              <a:t>‹#›</a:t>
            </a:fld>
            <a:endParaRPr lang="en-US"/>
          </a:p>
        </p:txBody>
      </p:sp>
    </p:spTree>
    <p:extLst>
      <p:ext uri="{BB962C8B-B14F-4D97-AF65-F5344CB8AC3E}">
        <p14:creationId xmlns:p14="http://schemas.microsoft.com/office/powerpoint/2010/main" val="15092552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3FF6E0-9970-4567-AC21-7C7AA6C1DA56}" type="datetimeFigureOut">
              <a:rPr lang="en-US" smtClean="0"/>
              <a:t>10/25/21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062C93-606B-43A1-A6AA-B9A7A521A28E}" type="slidenum">
              <a:rPr lang="en-US" smtClean="0"/>
              <a:t>‹#›</a:t>
            </a:fld>
            <a:endParaRPr lang="en-US"/>
          </a:p>
        </p:txBody>
      </p:sp>
    </p:spTree>
    <p:extLst>
      <p:ext uri="{BB962C8B-B14F-4D97-AF65-F5344CB8AC3E}">
        <p14:creationId xmlns:p14="http://schemas.microsoft.com/office/powerpoint/2010/main" val="3605214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Presentation length (including Game-session): </a:t>
            </a:r>
            <a:r>
              <a:rPr lang="en-US" dirty="0"/>
              <a:t>60 mins</a:t>
            </a:r>
            <a:br>
              <a:rPr lang="en-US" dirty="0"/>
            </a:br>
            <a:br>
              <a:rPr lang="en-US" dirty="0"/>
            </a:br>
            <a:r>
              <a:rPr lang="en-US" b="1" dirty="0"/>
              <a:t>DO: </a:t>
            </a:r>
            <a:br>
              <a:rPr lang="en-US" b="1" dirty="0"/>
            </a:br>
            <a:r>
              <a:rPr lang="en-US" dirty="0"/>
              <a:t>Introduce Pivot Bio</a:t>
            </a:r>
            <a:br>
              <a:rPr lang="en-US" dirty="0"/>
            </a:br>
            <a:br>
              <a:rPr lang="en-US" dirty="0"/>
            </a:br>
            <a:r>
              <a:rPr lang="en-US" b="1" dirty="0"/>
              <a:t>SAY: </a:t>
            </a:r>
            <a:br>
              <a:rPr lang="en-US" b="1" dirty="0"/>
            </a:br>
            <a:r>
              <a:rPr lang="en-US" dirty="0"/>
              <a:t>Pivot Bio is a new nitrogen source for cereal crops. They make microbes the provide nitrogen to corn.</a:t>
            </a:r>
          </a:p>
          <a:p>
            <a:pPr marL="0" indent="0">
              <a:buFontTx/>
              <a:buNone/>
            </a:pPr>
            <a:r>
              <a:rPr lang="en-US" dirty="0"/>
              <a:t>Today, let’s talk about the turning point to crop nitrogen.</a:t>
            </a:r>
          </a:p>
          <a:p>
            <a:pPr marL="0" indent="0">
              <a:buFontTx/>
              <a:buNone/>
            </a:pPr>
            <a:endParaRPr lang="en-US" dirty="0"/>
          </a:p>
          <a:p>
            <a:pPr marL="0" indent="0">
              <a:buFontTx/>
              <a:buNone/>
            </a:pPr>
            <a:r>
              <a:rPr lang="en-US" dirty="0"/>
              <a:t>There are three things I’d like you to remember:</a:t>
            </a:r>
          </a:p>
          <a:p>
            <a:pPr marL="0" indent="0">
              <a:buFontTx/>
              <a:buNone/>
            </a:pPr>
            <a:endParaRPr lang="en-US" dirty="0"/>
          </a:p>
          <a:p>
            <a:pPr marL="0" indent="0">
              <a:buFontTx/>
              <a:buNone/>
            </a:pPr>
            <a:r>
              <a:rPr lang="en-US" dirty="0"/>
              <a:t>1. Agriculture has been, and will continue to be vitally important.</a:t>
            </a:r>
          </a:p>
          <a:p>
            <a:pPr marL="0" indent="0">
              <a:buFontTx/>
              <a:buNone/>
            </a:pPr>
            <a:r>
              <a:rPr lang="en-US" dirty="0"/>
              <a:t>2. Agriculture is driven by nitrogen.</a:t>
            </a:r>
          </a:p>
          <a:p>
            <a:pPr marL="0" indent="0">
              <a:buFontTx/>
              <a:buNone/>
            </a:pPr>
            <a:r>
              <a:rPr lang="en-US" dirty="0"/>
              <a:t>3. Pivot Bio finally has a new nitrogen tool.</a:t>
            </a:r>
          </a:p>
          <a:p>
            <a:pPr marL="0" indent="0">
              <a:buFontTx/>
              <a:buNone/>
            </a:pPr>
            <a:endParaRPr lang="en-US" dirty="0"/>
          </a:p>
          <a:p>
            <a:pPr marL="0" indent="0">
              <a:buFontTx/>
              <a:buNone/>
            </a:pPr>
            <a:r>
              <a:rPr lang="en-US" dirty="0"/>
              <a:t>Let’s go through these one by one, and at the end, we will have an activity where we can all feel the impact of nitrogen in real time.</a:t>
            </a:r>
          </a:p>
          <a:p>
            <a:pPr marL="0" indent="0">
              <a:buFontTx/>
              <a:buNone/>
            </a:pPr>
            <a:endParaRPr lang="en-US" dirty="0"/>
          </a:p>
          <a:p>
            <a:pPr marL="0" indent="0">
              <a:buFontTx/>
              <a:buNone/>
            </a:pPr>
            <a:r>
              <a:rPr lang="en-US" b="1" dirty="0"/>
              <a:t>[ADVANCE TO NEXT SLIDE]</a:t>
            </a:r>
            <a:endParaRPr lang="en-US" dirty="0"/>
          </a:p>
          <a:p>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1</a:t>
            </a:fld>
            <a:endParaRPr lang="en-US"/>
          </a:p>
        </p:txBody>
      </p:sp>
    </p:spTree>
    <p:extLst>
      <p:ext uri="{BB962C8B-B14F-4D97-AF65-F5344CB8AC3E}">
        <p14:creationId xmlns:p14="http://schemas.microsoft.com/office/powerpoint/2010/main" val="2683748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t>SAY: </a:t>
            </a:r>
            <a:br>
              <a:rPr lang="en-US" sz="2000" dirty="0"/>
            </a:br>
            <a:r>
              <a:rPr lang="en-US" sz="2000" dirty="0"/>
              <a:t>In an unproductive cycle, microbes in the soil get ahold of that nitrogen and instead of passing it along to crop plants, what they do is they release it into the environment.</a:t>
            </a:r>
          </a:p>
          <a:p>
            <a:endParaRPr lang="en-US" sz="2000" dirty="0"/>
          </a:p>
          <a:p>
            <a:r>
              <a:rPr lang="en-US" sz="2000" dirty="0"/>
              <a:t>In the water this is nitrate, and can create purification and dead zones.</a:t>
            </a:r>
          </a:p>
          <a:p>
            <a:endParaRPr lang="en-US" sz="2000" dirty="0"/>
          </a:p>
          <a:p>
            <a:r>
              <a:rPr lang="en-US" sz="2000" dirty="0"/>
              <a:t>In the air this is nitrogen oxide which can cause respiratory issues, nitrous oxide, which is a big greenhouse gas, and ammonia, which can also cause respiratory issues.</a:t>
            </a:r>
          </a:p>
          <a:p>
            <a:endParaRPr lang="en-US" sz="2000" dirty="0"/>
          </a:p>
          <a:p>
            <a:r>
              <a:rPr lang="en-US" sz="2000" dirty="0"/>
              <a:t>And sometimes is just gets converted back into the regular nitrogen that makes up 80% of our atmosphere.</a:t>
            </a:r>
          </a:p>
          <a:p>
            <a:endParaRPr lang="en-US"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[ADVANCE TO NEXT SLIDE]</a:t>
            </a:r>
            <a:endParaRPr lang="en-US" sz="2000" dirty="0"/>
          </a:p>
          <a:p>
            <a:endParaRPr lang="en-US" sz="2000" dirty="0">
              <a:solidFill>
                <a:srgbClr val="FF0000"/>
              </a:solidFill>
            </a:endParaRPr>
          </a:p>
        </p:txBody>
      </p:sp>
      <p:sp>
        <p:nvSpPr>
          <p:cNvPr id="4" name="Slide Number Placeholder 3"/>
          <p:cNvSpPr>
            <a:spLocks noGrp="1"/>
          </p:cNvSpPr>
          <p:nvPr>
            <p:ph type="sldNum" sz="quarter" idx="5"/>
          </p:nvPr>
        </p:nvSpPr>
        <p:spPr/>
        <p:txBody>
          <a:bodyPr/>
          <a:lstStyle/>
          <a:p>
            <a:fld id="{46B793C7-6909-47B5-9DEC-DF953BF01A57}" type="slidenum">
              <a:rPr lang="en-US" smtClean="0"/>
              <a:t>10</a:t>
            </a:fld>
            <a:endParaRPr lang="en-US"/>
          </a:p>
        </p:txBody>
      </p:sp>
    </p:spTree>
    <p:extLst>
      <p:ext uri="{BB962C8B-B14F-4D97-AF65-F5344CB8AC3E}">
        <p14:creationId xmlns:p14="http://schemas.microsoft.com/office/powerpoint/2010/main" val="1650246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i="1" dirty="0"/>
              <a:t>(SLIDE ANIMATES)</a:t>
            </a:r>
          </a:p>
          <a:p>
            <a:br>
              <a:rPr lang="en-US" sz="2000" b="1" dirty="0"/>
            </a:br>
            <a:r>
              <a:rPr lang="en-US" sz="2000" b="1" dirty="0"/>
              <a:t>SAY: </a:t>
            </a:r>
            <a:br>
              <a:rPr lang="en-US" sz="2000" dirty="0"/>
            </a:br>
            <a:r>
              <a:rPr lang="en-US" sz="2000" dirty="0"/>
              <a:t>We have our productive side, and our unproductive side, </a:t>
            </a:r>
            <a:r>
              <a:rPr lang="en-US" sz="2000" b="1" dirty="0"/>
              <a:t>[CLICK] </a:t>
            </a:r>
            <a:r>
              <a:rPr lang="en-US" sz="2000" dirty="0"/>
              <a:t>and there is a lot of exchange between these cycles, largely at the soil point where the microbes get ahold of the nitrogen. We lose synthetic nitrogen fertilizer to the environment because we have to apply too much of it to the soil too early in the season in order to make sure it's still available to the plant when the crop starts to grow.  But we haven't had any other options.... until now. </a:t>
            </a:r>
            <a:br>
              <a:rPr lang="en-US" sz="2000" dirty="0"/>
            </a:br>
            <a:br>
              <a:rPr lang="en-US" sz="2000" dirty="0"/>
            </a:br>
            <a:r>
              <a:rPr lang="en-US" sz="2000" dirty="0"/>
              <a:t>We can shift the balance of the productive cycle and this loss cycle towards the productive side, and that’s where Pivot Bio comes in.</a:t>
            </a:r>
          </a:p>
          <a:p>
            <a:endParaRPr lang="en-US"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[ADVANCE TO NEXT SLIDE]</a:t>
            </a:r>
            <a:endParaRPr lang="en-US" sz="2000" dirty="0"/>
          </a:p>
          <a:p>
            <a:endParaRPr lang="en-US" sz="2000" dirty="0">
              <a:solidFill>
                <a:srgbClr val="FF0000"/>
              </a:solidFill>
            </a:endParaRPr>
          </a:p>
        </p:txBody>
      </p:sp>
      <p:sp>
        <p:nvSpPr>
          <p:cNvPr id="4" name="Slide Number Placeholder 3"/>
          <p:cNvSpPr>
            <a:spLocks noGrp="1"/>
          </p:cNvSpPr>
          <p:nvPr>
            <p:ph type="sldNum" sz="quarter" idx="5"/>
          </p:nvPr>
        </p:nvSpPr>
        <p:spPr/>
        <p:txBody>
          <a:bodyPr/>
          <a:lstStyle/>
          <a:p>
            <a:fld id="{46B793C7-6909-47B5-9DEC-DF953BF01A57}" type="slidenum">
              <a:rPr lang="en-US" smtClean="0"/>
              <a:t>11</a:t>
            </a:fld>
            <a:endParaRPr lang="en-US"/>
          </a:p>
        </p:txBody>
      </p:sp>
    </p:spTree>
    <p:extLst>
      <p:ext uri="{BB962C8B-B14F-4D97-AF65-F5344CB8AC3E}">
        <p14:creationId xmlns:p14="http://schemas.microsoft.com/office/powerpoint/2010/main" val="1790756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dirty="0"/>
              <a:t>(SLIDE ANIMATES)</a:t>
            </a:r>
          </a:p>
          <a:p>
            <a:br>
              <a:rPr lang="en-US" sz="1200" b="1" dirty="0"/>
            </a:br>
            <a:r>
              <a:rPr lang="en-US" sz="1200" b="1" dirty="0"/>
              <a:t>SAY: </a:t>
            </a:r>
            <a:endParaRPr lang="en-US" dirty="0"/>
          </a:p>
          <a:p>
            <a:r>
              <a:rPr lang="en-US" dirty="0"/>
              <a:t>Pivot Bio is the better nitrogen company, and we call this </a:t>
            </a:r>
            <a:r>
              <a:rPr lang="en-US" sz="1200" b="1" dirty="0"/>
              <a:t>[CLICK] </a:t>
            </a:r>
            <a:r>
              <a:rPr lang="en-US" dirty="0"/>
              <a:t>Nitrogen’s turning point. Their nitrogen fixing microbe is able to provide nitrogen at the root of cereal crops in a small dose that is quickly taken up by the plant so there is never a lot of excess nitrogen in the soil.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[ADVANCE TO NEXT SLIDE]</a:t>
            </a:r>
            <a:endParaRPr lang="en-US" sz="1200" dirty="0"/>
          </a:p>
          <a:p>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12</a:t>
            </a:fld>
            <a:endParaRPr lang="en-US"/>
          </a:p>
        </p:txBody>
      </p:sp>
    </p:spTree>
    <p:extLst>
      <p:ext uri="{BB962C8B-B14F-4D97-AF65-F5344CB8AC3E}">
        <p14:creationId xmlns:p14="http://schemas.microsoft.com/office/powerpoint/2010/main" val="2023310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SAY: </a:t>
            </a:r>
            <a:br>
              <a:rPr lang="en-US" sz="1200" b="1" dirty="0"/>
            </a:br>
            <a:r>
              <a:rPr lang="en-US" sz="1200" b="0" dirty="0"/>
              <a:t>When growers apply synthetic nitrogen fertilizer to an acre of corn, they apply it all at once towards the beginning of the season. It could be 200lb of Nitrogen or more per acre, but as you can see from the slide, the plant can't use that nitrogen until much later in the season. The mismatch between nitrogen application and nitrogen need is a problem for farmers because the worst place to store nitrogen is in the soil. In the soil, nitrogen has a 50/50 chance of making it into the plant. It's just as likely to be lost to the environment as nitrate or nitrous oxide or ammonia. Nitrogen-fixing microbes fix this problem by aligning a plant's need for nutrients with nitrogen, growing with the plant to produce more nitrogen as the season goes on. </a:t>
            </a:r>
            <a:endParaRPr lang="en-US" b="0" dirty="0"/>
          </a:p>
          <a:p>
            <a:br>
              <a:rPr lang="en-US" dirty="0"/>
            </a:br>
            <a:endParaRPr lang="en-US" dirty="0"/>
          </a:p>
        </p:txBody>
      </p:sp>
      <p:sp>
        <p:nvSpPr>
          <p:cNvPr id="4" name="Slide Number Placeholder 3"/>
          <p:cNvSpPr>
            <a:spLocks noGrp="1"/>
          </p:cNvSpPr>
          <p:nvPr>
            <p:ph type="sldNum" sz="quarter" idx="10"/>
          </p:nvPr>
        </p:nvSpPr>
        <p:spPr/>
        <p:txBody>
          <a:bodyPr/>
          <a:lstStyle/>
          <a:p>
            <a:pPr>
              <a:defRPr/>
            </a:pPr>
            <a:fld id="{5A651059-8DB8-5044-97F1-F934F7FC73CC}" type="slidenum">
              <a:rPr lang="en-US" smtClean="0">
                <a:solidFill>
                  <a:srgbClr val="000000"/>
                </a:solidFill>
              </a:rPr>
              <a:pPr>
                <a:defRPr/>
              </a:pPr>
              <a:t>13</a:t>
            </a:fld>
            <a:endParaRPr lang="en-US" dirty="0">
              <a:solidFill>
                <a:srgbClr val="000000"/>
              </a:solidFill>
            </a:endParaRPr>
          </a:p>
        </p:txBody>
      </p:sp>
    </p:spTree>
    <p:extLst>
      <p:ext uri="{BB962C8B-B14F-4D97-AF65-F5344CB8AC3E}">
        <p14:creationId xmlns:p14="http://schemas.microsoft.com/office/powerpoint/2010/main" val="1179608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i="1" dirty="0"/>
              <a:t>(SLIDE ANIMATES)</a:t>
            </a:r>
          </a:p>
          <a:p>
            <a:br>
              <a:rPr lang="en-US" sz="2000" b="1" dirty="0"/>
            </a:br>
            <a:r>
              <a:rPr lang="en-US" sz="2000" b="1" dirty="0"/>
              <a:t>SAY: </a:t>
            </a:r>
            <a:br>
              <a:rPr lang="en-US" sz="2000" dirty="0"/>
            </a:br>
            <a:r>
              <a:rPr lang="en-US" sz="2000" dirty="0"/>
              <a:t>And what that means, is that their microbes </a:t>
            </a:r>
            <a:r>
              <a:rPr lang="en-US" sz="2000" b="1" dirty="0"/>
              <a:t>[CLICK]</a:t>
            </a:r>
            <a:r>
              <a:rPr lang="en-US" sz="2000" dirty="0"/>
              <a:t> live on the productive side of that cycle.</a:t>
            </a:r>
          </a:p>
          <a:p>
            <a:r>
              <a:rPr lang="en-US" sz="2000" dirty="0"/>
              <a:t>So the microbes produce nitrogen that goes to the plants that feeds the animals, which then release that nitrogen back into the cycle.</a:t>
            </a:r>
          </a:p>
          <a:p>
            <a:endParaRPr lang="en-US" sz="2000" dirty="0"/>
          </a:p>
          <a:p>
            <a:r>
              <a:rPr lang="en-US" sz="2000" dirty="0"/>
              <a:t>Now to really get a feel for this, what we are going to do is play a game where we are nitrogen….</a:t>
            </a:r>
          </a:p>
          <a:p>
            <a:endParaRPr lang="en-US"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DO: Play Move N Around – The Nitrogen Cycle Game. Game run time is 15 mins.</a:t>
            </a:r>
            <a:br>
              <a:rPr lang="en-US" sz="2000" b="1" dirty="0"/>
            </a:br>
            <a:r>
              <a:rPr lang="en-US" sz="2000" b="1" dirty="0"/>
              <a:t>Follow the game instructions and come back to this presentation once game is finished. Leave this slide up during game and game-debrief/post-discussion.</a:t>
            </a:r>
            <a:endParaRPr lang="en-US" sz="2000" dirty="0"/>
          </a:p>
          <a:p>
            <a:endParaRPr lang="en-US" sz="2000" dirty="0">
              <a:solidFill>
                <a:srgbClr val="FF0000"/>
              </a:solidFill>
            </a:endParaRPr>
          </a:p>
        </p:txBody>
      </p:sp>
      <p:sp>
        <p:nvSpPr>
          <p:cNvPr id="4" name="Slide Number Placeholder 3"/>
          <p:cNvSpPr>
            <a:spLocks noGrp="1"/>
          </p:cNvSpPr>
          <p:nvPr>
            <p:ph type="sldNum" sz="quarter" idx="5"/>
          </p:nvPr>
        </p:nvSpPr>
        <p:spPr/>
        <p:txBody>
          <a:bodyPr/>
          <a:lstStyle/>
          <a:p>
            <a:fld id="{46B793C7-6909-47B5-9DEC-DF953BF01A57}" type="slidenum">
              <a:rPr lang="en-US" smtClean="0"/>
              <a:t>14</a:t>
            </a:fld>
            <a:endParaRPr lang="en-US"/>
          </a:p>
        </p:txBody>
      </p:sp>
    </p:spTree>
    <p:extLst>
      <p:ext uri="{BB962C8B-B14F-4D97-AF65-F5344CB8AC3E}">
        <p14:creationId xmlns:p14="http://schemas.microsoft.com/office/powerpoint/2010/main" val="67468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SAY: </a:t>
            </a:r>
            <a:br>
              <a:rPr lang="en-US" sz="1200" b="1" dirty="0"/>
            </a:br>
            <a:r>
              <a:rPr lang="en-US" sz="1200" b="0" dirty="0"/>
              <a:t>Let’s watch a quick video that explains the science behind how Pivot Bio is addressing a critical need for farmers by producing nitrogen at the root of the crop via Biological Nitrogen Fixation. </a:t>
            </a:r>
            <a:br>
              <a:rPr lang="en-US" sz="1200" b="0" dirty="0"/>
            </a:br>
            <a:br>
              <a:rPr lang="en-US" sz="1200" b="0" dirty="0"/>
            </a:br>
            <a:r>
              <a:rPr lang="en-US" sz="1200" b="1" dirty="0"/>
              <a:t>Video transcript for discussion (incase of video streaming issues):</a:t>
            </a:r>
            <a:br>
              <a:rPr lang="en-US" sz="1200" b="0" dirty="0"/>
            </a:br>
            <a:r>
              <a:rPr lang="en-US" sz="1200" b="0" dirty="0"/>
              <a:t>For decades, farmers have applied nitrogen to their fields as a critical part of their crop nutrition program. Enter Pivot Bio PROVEN™️, the first commercially available microbial product that captures nitrogen from the air, converts it to a form corn can use and applies it to the corn plant directly, every day of the growing season. Pivot Bio PROVEN™️ microbes are applied in-furrow during planting. The microbes create a symbiotic relationship with the corn plant, produce nitrogen and deliver it directly to the roots of the corn plant. Pivot Bio PROVEN™️ microbes continually feed nitrogen to the corn plant throughout the growing season with peak nitrogen production during the crops’ most critical growth stages. Pivot Bio PROVEN™️ microbes adhere to the roots of the corn plant and will not run off during weather events. This supports a more reliable and consistent method for delivering plant nutrition .</a:t>
            </a:r>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15</a:t>
            </a:fld>
            <a:endParaRPr lang="en-US"/>
          </a:p>
        </p:txBody>
      </p:sp>
    </p:spTree>
    <p:extLst>
      <p:ext uri="{BB962C8B-B14F-4D97-AF65-F5344CB8AC3E}">
        <p14:creationId xmlns:p14="http://schemas.microsoft.com/office/powerpoint/2010/main" val="7890285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PRESENTATION</a:t>
            </a:r>
          </a:p>
        </p:txBody>
      </p:sp>
      <p:sp>
        <p:nvSpPr>
          <p:cNvPr id="4" name="Slide Number Placeholder 3"/>
          <p:cNvSpPr>
            <a:spLocks noGrp="1"/>
          </p:cNvSpPr>
          <p:nvPr>
            <p:ph type="sldNum" sz="quarter" idx="5"/>
          </p:nvPr>
        </p:nvSpPr>
        <p:spPr/>
        <p:txBody>
          <a:bodyPr/>
          <a:lstStyle/>
          <a:p>
            <a:fld id="{9F062C93-606B-43A1-A6AA-B9A7A521A28E}" type="slidenum">
              <a:rPr lang="en-US" smtClean="0"/>
              <a:t>16</a:t>
            </a:fld>
            <a:endParaRPr lang="en-US"/>
          </a:p>
        </p:txBody>
      </p:sp>
    </p:spTree>
    <p:extLst>
      <p:ext uri="{BB962C8B-B14F-4D97-AF65-F5344CB8AC3E}">
        <p14:creationId xmlns:p14="http://schemas.microsoft.com/office/powerpoint/2010/main" val="2486276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t>(SLIDE ANIMATES)</a:t>
            </a:r>
            <a:br>
              <a:rPr lang="en-US" b="1" dirty="0"/>
            </a:br>
            <a:r>
              <a:rPr lang="en-US" b="1" dirty="0"/>
              <a:t>SAY: </a:t>
            </a:r>
            <a:br>
              <a:rPr lang="en-US" b="1" dirty="0"/>
            </a:br>
            <a:r>
              <a:rPr lang="en-US" b="0" dirty="0"/>
              <a:t>What drives the 21</a:t>
            </a:r>
            <a:r>
              <a:rPr lang="en-US" b="0" baseline="30000" dirty="0"/>
              <a:t>st</a:t>
            </a:r>
            <a:r>
              <a:rPr lang="en-US" b="0" dirty="0"/>
              <a:t> century economy? </a:t>
            </a:r>
            <a:r>
              <a:rPr lang="en-US" dirty="0"/>
              <a:t>It’s going to be </a:t>
            </a:r>
            <a:r>
              <a:rPr lang="en-US" b="1" dirty="0"/>
              <a:t>[CLICK] </a:t>
            </a:r>
            <a:r>
              <a:rPr lang="en-US" dirty="0"/>
              <a:t>agriculture, for two big reasons.</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b="0" dirty="0"/>
            </a:br>
            <a:r>
              <a:rPr lang="en-US" b="1" dirty="0"/>
              <a:t>[ADVANCE TO NEXT SLIDE]</a:t>
            </a:r>
            <a:br>
              <a:rPr lang="en-US" b="0" dirty="0"/>
            </a:br>
            <a:br>
              <a:rPr lang="en-US" dirty="0"/>
            </a:br>
            <a:endParaRPr lang="bg-BG" b="0" dirty="0"/>
          </a:p>
        </p:txBody>
      </p:sp>
      <p:sp>
        <p:nvSpPr>
          <p:cNvPr id="4" name="Slide Number Placeholder 3"/>
          <p:cNvSpPr>
            <a:spLocks noGrp="1"/>
          </p:cNvSpPr>
          <p:nvPr>
            <p:ph type="sldNum" sz="quarter" idx="5"/>
          </p:nvPr>
        </p:nvSpPr>
        <p:spPr/>
        <p:txBody>
          <a:bodyPr/>
          <a:lstStyle/>
          <a:p>
            <a:fld id="{9F062C93-606B-43A1-A6AA-B9A7A521A28E}" type="slidenum">
              <a:rPr lang="en-US" smtClean="0"/>
              <a:t>2</a:t>
            </a:fld>
            <a:endParaRPr lang="en-US"/>
          </a:p>
        </p:txBody>
      </p:sp>
    </p:spTree>
    <p:extLst>
      <p:ext uri="{BB962C8B-B14F-4D97-AF65-F5344CB8AC3E}">
        <p14:creationId xmlns:p14="http://schemas.microsoft.com/office/powerpoint/2010/main" val="3386150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(SLIDE ANIMATES)</a:t>
            </a:r>
            <a:br>
              <a:rPr lang="en-US" b="1" dirty="0"/>
            </a:br>
            <a:r>
              <a:rPr lang="en-US" b="1" dirty="0"/>
              <a:t>SAY:</a:t>
            </a:r>
            <a:br>
              <a:rPr lang="en-US" dirty="0"/>
            </a:br>
            <a:r>
              <a:rPr lang="en-US" dirty="0"/>
              <a:t>One is that we are going to need another </a:t>
            </a:r>
            <a:r>
              <a:rPr lang="en-US" b="1" dirty="0"/>
              <a:t>[CLICK]</a:t>
            </a:r>
            <a:r>
              <a:rPr lang="en-US" dirty="0"/>
              <a:t> one billion tons of bio-mass to provide all of the sugars, starches, and materials we need to build a green economy.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in a new green economy, agriculture must not only feed people but provide feedstocks for bio-based fuels and chemicals. </a:t>
            </a:r>
            <a:br>
              <a:rPr lang="en-US" dirty="0"/>
            </a:br>
            <a:br>
              <a:rPr lang="en-US" dirty="0"/>
            </a:br>
            <a:r>
              <a:rPr lang="en-US" dirty="0"/>
              <a:t>DOE projects that the US has the potential to make over one billion tons of biomass available for bioenergy applications in the next decade. And researchers continue to innovate conversion of bio-based feedstocks, the demand for those feedstocks will increase.</a:t>
            </a:r>
            <a:br>
              <a:rPr lang="en-US" dirty="0"/>
            </a:br>
            <a:br>
              <a:rPr lang="en-US" dirty="0"/>
            </a:br>
            <a:r>
              <a:rPr lang="en-US" b="1" dirty="0"/>
              <a:t>[ADVANCE TO NEXT SLIDE]</a:t>
            </a:r>
            <a:endParaRPr lang="en-US" dirty="0"/>
          </a:p>
          <a:p>
            <a:br>
              <a:rPr lang="en-US" b="1" dirty="0"/>
            </a:br>
            <a:r>
              <a:rPr lang="en-US" b="1" dirty="0"/>
              <a:t>NOTES:</a:t>
            </a:r>
          </a:p>
          <a:p>
            <a:pPr marL="171450" indent="-171450">
              <a:buFontTx/>
              <a:buChar char="-"/>
            </a:pPr>
            <a:r>
              <a:rPr lang="en-US" dirty="0"/>
              <a:t>Biomass from agricultural products can be converted as feedstocks for bio-based materials</a:t>
            </a:r>
          </a:p>
          <a:p>
            <a:pPr marL="171450" indent="-171450">
              <a:buFontTx/>
              <a:buChar char="-"/>
            </a:pPr>
            <a:r>
              <a:rPr lang="en-US" dirty="0"/>
              <a:t>DOE projects that the US has the potential to make over one billion tons of biomass available for bioenergy applications in the next decade</a:t>
            </a:r>
          </a:p>
          <a:p>
            <a:endParaRPr lang="en-US" dirty="0"/>
          </a:p>
          <a:p>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3</a:t>
            </a:fld>
            <a:endParaRPr lang="en-US"/>
          </a:p>
        </p:txBody>
      </p:sp>
    </p:spTree>
    <p:extLst>
      <p:ext uri="{BB962C8B-B14F-4D97-AF65-F5344CB8AC3E}">
        <p14:creationId xmlns:p14="http://schemas.microsoft.com/office/powerpoint/2010/main" val="1127265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t>(SLIDE ANIMATES)</a:t>
            </a:r>
            <a:br>
              <a:rPr lang="en-US" b="1" dirty="0"/>
            </a:br>
            <a:r>
              <a:rPr lang="en-US" b="1" dirty="0"/>
              <a:t>SAY:</a:t>
            </a:r>
            <a:br>
              <a:rPr lang="en-US" dirty="0"/>
            </a:br>
            <a:r>
              <a:rPr lang="en-US" b="0" dirty="0"/>
              <a:t>And the other pressing factor is that there is going to be another 3 billion humans on the earth over the next three decades. </a:t>
            </a:r>
            <a:r>
              <a:rPr lang="en-US" b="1" dirty="0"/>
              <a:t>[CLICK]</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With about 10 billion people we are going to have to produce half again as much food. </a:t>
            </a:r>
            <a:r>
              <a:rPr lang="en-US" b="1" dirty="0"/>
              <a:t>[CLICK]</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So on the one hand you have the need to produce more bio-mass to feed the economy in terms of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And on the other, we’re going to have to produce half again as much food than we are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We have to figure out how to do this effectively and efficiently. Agriculture part in this cements it’s place as an essential industry.</a:t>
            </a:r>
          </a:p>
          <a:p>
            <a:br>
              <a:rPr lang="en-US" b="1" dirty="0"/>
            </a:br>
            <a:r>
              <a:rPr lang="en-US" b="1" dirty="0"/>
              <a:t>[ADVANCE TO NEXT SLIDE]</a:t>
            </a:r>
            <a:endParaRPr lang="en-US" dirty="0"/>
          </a:p>
          <a:p>
            <a:br>
              <a:rPr lang="en-US" b="1" dirty="0"/>
            </a:br>
            <a:r>
              <a:rPr lang="en-US" b="1" dirty="0"/>
              <a:t>NOTES:</a:t>
            </a:r>
          </a:p>
          <a:p>
            <a:pPr marL="171450" indent="-171450">
              <a:buFontTx/>
              <a:buChar char="-"/>
            </a:pPr>
            <a:r>
              <a:rPr lang="en-US" dirty="0"/>
              <a:t>Biomass from agricultural products can be converted as feedstocks for bio-based materials</a:t>
            </a:r>
          </a:p>
          <a:p>
            <a:pPr marL="171450" indent="-171450">
              <a:buFontTx/>
              <a:buChar char="-"/>
            </a:pPr>
            <a:r>
              <a:rPr lang="en-US" dirty="0"/>
              <a:t>DOE projects that the US has the potential to make over one billion tons of biomass available for bioenergy applications in the next decade</a:t>
            </a:r>
          </a:p>
          <a:p>
            <a:endParaRPr lang="en-US" dirty="0"/>
          </a:p>
          <a:p>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4</a:t>
            </a:fld>
            <a:endParaRPr lang="en-US"/>
          </a:p>
        </p:txBody>
      </p:sp>
    </p:spTree>
    <p:extLst>
      <p:ext uri="{BB962C8B-B14F-4D97-AF65-F5344CB8AC3E}">
        <p14:creationId xmlns:p14="http://schemas.microsoft.com/office/powerpoint/2010/main" val="2842985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(SLIDE ANIMATES)</a:t>
            </a:r>
            <a:br>
              <a:rPr lang="en-US" b="1" dirty="0"/>
            </a:br>
            <a:r>
              <a:rPr lang="en-US" b="1" dirty="0"/>
              <a:t>SAY: </a:t>
            </a:r>
            <a:br>
              <a:rPr lang="en-US" b="1" dirty="0"/>
            </a:br>
            <a:r>
              <a:rPr lang="en-US" dirty="0"/>
              <a:t>The question then is: what drives Agriculture? What let’s intensive production agriculture happen? </a:t>
            </a:r>
            <a:r>
              <a:rPr lang="en-US" b="1" dirty="0"/>
              <a:t>[CLICK]</a:t>
            </a:r>
            <a:endParaRPr lang="en-US" b="0" dirty="0"/>
          </a:p>
          <a:p>
            <a:endParaRPr lang="en-US" dirty="0"/>
          </a:p>
          <a:p>
            <a:r>
              <a:rPr lang="en-US" dirty="0"/>
              <a:t>And that of course is nitrogen.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[ADVANCE TO NEXT SLIDE]</a:t>
            </a:r>
            <a:endParaRPr lang="en-US" dirty="0"/>
          </a:p>
          <a:p>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5</a:t>
            </a:fld>
            <a:endParaRPr lang="en-US"/>
          </a:p>
        </p:txBody>
      </p:sp>
    </p:spTree>
    <p:extLst>
      <p:ext uri="{BB962C8B-B14F-4D97-AF65-F5344CB8AC3E}">
        <p14:creationId xmlns:p14="http://schemas.microsoft.com/office/powerpoint/2010/main" val="3580440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(SLIDE ANIMATES)</a:t>
            </a:r>
            <a:br>
              <a:rPr lang="en-US" b="1" dirty="0"/>
            </a:br>
            <a:r>
              <a:rPr lang="en-US" b="1" dirty="0"/>
              <a:t>SAY: </a:t>
            </a:r>
            <a:r>
              <a:rPr lang="en-US" dirty="0"/>
              <a:t>Nitrogen is a critical element for agriculture, and agricultural productivity in particular.</a:t>
            </a:r>
          </a:p>
          <a:p>
            <a:endParaRPr lang="en-US" dirty="0"/>
          </a:p>
          <a:p>
            <a:r>
              <a:rPr lang="en-US" dirty="0"/>
              <a:t>The Haber-Bosch process which pulls nitrogen out of the air and turns it into a form that plants can use is responsible for  </a:t>
            </a:r>
            <a:r>
              <a:rPr lang="en-US" b="1" dirty="0"/>
              <a:t>[CLICK] </a:t>
            </a:r>
            <a:r>
              <a:rPr lang="en-US" sz="1200" dirty="0">
                <a:solidFill>
                  <a:schemeClr val="bg1"/>
                </a:solidFill>
              </a:rPr>
              <a:t>30-50% of crop yield increases, </a:t>
            </a:r>
            <a:r>
              <a:rPr lang="en-US" dirty="0"/>
              <a:t>which means 1 out of every 2 of us is eating food made with synthetic nitrogen fertilizer. </a:t>
            </a:r>
            <a:r>
              <a:rPr lang="en-US" b="1" dirty="0"/>
              <a:t>[CLICK] </a:t>
            </a:r>
            <a:r>
              <a:rPr lang="en-US" dirty="0"/>
              <a:t>That is how we have managed to support our population so far. </a:t>
            </a:r>
          </a:p>
          <a:p>
            <a:endParaRPr lang="en-US" sz="1200" dirty="0">
              <a:solidFill>
                <a:schemeClr val="bg1"/>
              </a:solidFill>
            </a:endParaRPr>
          </a:p>
          <a:p>
            <a:r>
              <a:rPr lang="en-US" dirty="0"/>
              <a:t>What’s really staggering is this red line that models the world population without the invention of Haber-Bosch </a:t>
            </a:r>
            <a:r>
              <a:rPr lang="en-US" b="1" dirty="0"/>
              <a:t>[CLICK]</a:t>
            </a:r>
            <a:r>
              <a:rPr lang="en-US" dirty="0"/>
              <a:t> – the population would only be about half of what it is today, meaning half of us are alive today because of this incredible technology. It is a lot lower on that graph than the black line, titled world population, which continues to increase.</a:t>
            </a:r>
          </a:p>
          <a:p>
            <a:endParaRPr lang="en-US" dirty="0"/>
          </a:p>
          <a:p>
            <a:r>
              <a:rPr lang="en-US" dirty="0"/>
              <a:t>So nitrogen and fertilizer continue to remain an essential tool in agricultural productivity.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[ADVANCE TO NEXT SLIDE]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br>
              <a:rPr lang="en-US" b="1" dirty="0"/>
            </a:br>
            <a:r>
              <a:rPr lang="en-US" b="1" dirty="0"/>
              <a:t>RESOURCES:</a:t>
            </a:r>
          </a:p>
          <a:p>
            <a:r>
              <a:rPr lang="en-US" dirty="0"/>
              <a:t>“50% increase in per capita…” from FAO (Food and Ag Organization) 2017</a:t>
            </a:r>
          </a:p>
          <a:p>
            <a:r>
              <a:rPr lang="en-US" dirty="0"/>
              <a:t>All other stats and figure from </a:t>
            </a:r>
            <a:r>
              <a:rPr lang="en-US" dirty="0" err="1"/>
              <a:t>Erisman</a:t>
            </a:r>
            <a:r>
              <a:rPr lang="en-US" dirty="0"/>
              <a:t> et al</a:t>
            </a:r>
          </a:p>
        </p:txBody>
      </p:sp>
      <p:sp>
        <p:nvSpPr>
          <p:cNvPr id="4" name="Slide Number Placeholder 3"/>
          <p:cNvSpPr>
            <a:spLocks noGrp="1"/>
          </p:cNvSpPr>
          <p:nvPr>
            <p:ph type="sldNum" sz="quarter" idx="5"/>
          </p:nvPr>
        </p:nvSpPr>
        <p:spPr/>
        <p:txBody>
          <a:bodyPr/>
          <a:lstStyle/>
          <a:p>
            <a:fld id="{46B793C7-6909-47B5-9DEC-DF953BF01A57}" type="slidenum">
              <a:rPr lang="en-US" smtClean="0"/>
              <a:t>6</a:t>
            </a:fld>
            <a:endParaRPr lang="en-US"/>
          </a:p>
        </p:txBody>
      </p:sp>
    </p:spTree>
    <p:extLst>
      <p:ext uri="{BB962C8B-B14F-4D97-AF65-F5344CB8AC3E}">
        <p14:creationId xmlns:p14="http://schemas.microsoft.com/office/powerpoint/2010/main" val="3322108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i="1" dirty="0"/>
              <a:t>(SLIDE ANIMATES)</a:t>
            </a:r>
          </a:p>
          <a:p>
            <a:pPr marL="0" indent="0">
              <a:buFontTx/>
              <a:buNone/>
            </a:pPr>
            <a:br>
              <a:rPr lang="en-US" b="1" dirty="0"/>
            </a:br>
            <a:r>
              <a:rPr lang="en-US" b="1" dirty="0"/>
              <a:t>SAY: </a:t>
            </a:r>
            <a:br>
              <a:rPr lang="en-US" b="1" dirty="0"/>
            </a:br>
            <a:r>
              <a:rPr lang="en-US" dirty="0"/>
              <a:t>The problem is that nitrogen is a very active molecule, it’s extremely difficult to control. Any of you who are familiar with agricultural, maybe you grew up on a farm, you know once you apply fertilizer and it rains, where does it go?</a:t>
            </a:r>
          </a:p>
          <a:p>
            <a:pPr marL="0" indent="0">
              <a:buFontTx/>
              <a:buNone/>
            </a:pPr>
            <a:r>
              <a:rPr lang="en-US" dirty="0"/>
              <a:t>Into the water, the air, it disappears from the fields.</a:t>
            </a:r>
          </a:p>
          <a:p>
            <a:pPr marL="0" indent="0">
              <a:buFontTx/>
              <a:buNone/>
            </a:pPr>
            <a:endParaRPr lang="en-US" dirty="0"/>
          </a:p>
          <a:p>
            <a:pPr marL="0" indent="0">
              <a:buFontTx/>
              <a:buNone/>
            </a:pPr>
            <a:r>
              <a:rPr lang="en-US" b="1" dirty="0"/>
              <a:t>[CLICK] </a:t>
            </a:r>
            <a:r>
              <a:rPr lang="en-US" dirty="0"/>
              <a:t>Half of all nitrogen we apply is carried away from crops by weather, and the process of making it and the losses that we endure contribute to about </a:t>
            </a:r>
            <a:r>
              <a:rPr lang="en-US" b="1" dirty="0"/>
              <a:t>[CLICK] </a:t>
            </a:r>
            <a:r>
              <a:rPr lang="en-US" dirty="0"/>
              <a:t>2.5% of global greenhouse gas emissions. Just from fertilizer alone.</a:t>
            </a:r>
          </a:p>
          <a:p>
            <a:pPr marL="0" indent="0">
              <a:buFontTx/>
              <a:buNone/>
            </a:pPr>
            <a:endParaRPr lang="en-US" dirty="0"/>
          </a:p>
          <a:p>
            <a:pPr marL="0" indent="0">
              <a:buFontTx/>
              <a:buNone/>
            </a:pPr>
            <a:r>
              <a:rPr lang="en-US" dirty="0"/>
              <a:t>That’s wild if you think about it. Single industry, single use. If we can get that under control we can make a big difference.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[ADVANCE TO NEXT SLIDE]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9F062C93-606B-43A1-A6AA-B9A7A521A28E}" type="slidenum">
              <a:rPr lang="en-US" smtClean="0"/>
              <a:t>7</a:t>
            </a:fld>
            <a:endParaRPr lang="en-US"/>
          </a:p>
        </p:txBody>
      </p:sp>
    </p:spTree>
    <p:extLst>
      <p:ext uri="{BB962C8B-B14F-4D97-AF65-F5344CB8AC3E}">
        <p14:creationId xmlns:p14="http://schemas.microsoft.com/office/powerpoint/2010/main" val="2798501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t>SAY: </a:t>
            </a:r>
          </a:p>
          <a:p>
            <a:r>
              <a:rPr lang="en-US" sz="2000" dirty="0"/>
              <a:t>When we talk about the nitrogen cycle, this is usually what we see. Complicated graph, lots of arrows that go every which way, and it’s confusing, even for people in the ag industry.</a:t>
            </a:r>
          </a:p>
          <a:p>
            <a:endParaRPr lang="en-US" sz="2000" dirty="0"/>
          </a:p>
          <a:p>
            <a:r>
              <a:rPr lang="en-US" sz="2000" dirty="0"/>
              <a:t>Which form are we talking about? Where did it come from? Where does it go?</a:t>
            </a:r>
          </a:p>
          <a:p>
            <a:r>
              <a:rPr lang="en-US" sz="2000" dirty="0"/>
              <a:t>So Pivot Bio is proposing a switch in how we look at the nitrogen cycle. </a:t>
            </a:r>
          </a:p>
          <a:p>
            <a:endParaRPr lang="en-US" sz="20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[ADVANCE TO NEXT SLIDE]</a:t>
            </a:r>
            <a:endParaRPr lang="en-US" sz="2000" dirty="0"/>
          </a:p>
          <a:p>
            <a:endParaRPr lang="en-US" sz="2000" dirty="0">
              <a:solidFill>
                <a:srgbClr val="FF0000"/>
              </a:solidFill>
            </a:endParaRPr>
          </a:p>
          <a:p>
            <a:endParaRPr lang="en-US"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RESOURCES: </a:t>
            </a:r>
            <a:r>
              <a:rPr lang="en-US" sz="2000" b="0" dirty="0"/>
              <a:t>USGS Nitrogen Cycle, public domain, </a:t>
            </a:r>
            <a:r>
              <a:rPr lang="en-US" sz="1800" dirty="0">
                <a:solidFill>
                  <a:srgbClr val="1155CC"/>
                </a:solidFill>
                <a:effectLst/>
                <a:latin typeface="Arial" panose="020B0604020202020204" pitchFamily="34" charset="0"/>
                <a:ea typeface="Arial" panose="020B0604020202020204" pitchFamily="34" charset="0"/>
              </a:rPr>
              <a:t>https://www.usgs.gov/media/images/diagram-nitrogen-cycle</a:t>
            </a:r>
            <a:endParaRPr lang="en-US" sz="2000" dirty="0">
              <a:solidFill>
                <a:srgbClr val="FF0000"/>
              </a:solidFill>
            </a:endParaRPr>
          </a:p>
        </p:txBody>
      </p:sp>
      <p:sp>
        <p:nvSpPr>
          <p:cNvPr id="4" name="Slide Number Placeholder 3"/>
          <p:cNvSpPr>
            <a:spLocks noGrp="1"/>
          </p:cNvSpPr>
          <p:nvPr>
            <p:ph type="sldNum" sz="quarter" idx="5"/>
          </p:nvPr>
        </p:nvSpPr>
        <p:spPr/>
        <p:txBody>
          <a:bodyPr/>
          <a:lstStyle/>
          <a:p>
            <a:fld id="{46B793C7-6909-47B5-9DEC-DF953BF01A57}" type="slidenum">
              <a:rPr lang="en-US" smtClean="0"/>
              <a:t>8</a:t>
            </a:fld>
            <a:endParaRPr lang="en-US"/>
          </a:p>
        </p:txBody>
      </p:sp>
    </p:spTree>
    <p:extLst>
      <p:ext uri="{BB962C8B-B14F-4D97-AF65-F5344CB8AC3E}">
        <p14:creationId xmlns:p14="http://schemas.microsoft.com/office/powerpoint/2010/main" val="401269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i="1" dirty="0"/>
              <a:t>(SLIDE ANIMATES)</a:t>
            </a:r>
            <a:endParaRPr lang="en-US" sz="2000" b="1" dirty="0"/>
          </a:p>
          <a:p>
            <a:endParaRPr lang="en-US" sz="2000" b="1" dirty="0"/>
          </a:p>
          <a:p>
            <a:r>
              <a:rPr lang="en-US" sz="2000" b="1" dirty="0"/>
              <a:t>SAY: </a:t>
            </a:r>
          </a:p>
          <a:p>
            <a:r>
              <a:rPr lang="en-US" sz="2000" dirty="0"/>
              <a:t>What Pivot Bio is proposing is that we think about nitrogen use in terms of </a:t>
            </a:r>
            <a:r>
              <a:rPr lang="en-US" sz="2000" b="1" dirty="0"/>
              <a:t>[CLICK] </a:t>
            </a:r>
            <a:r>
              <a:rPr lang="en-US" sz="2000" dirty="0"/>
              <a:t>productive nitrogen use, and unproductive, or loss situations.</a:t>
            </a:r>
          </a:p>
          <a:p>
            <a:endParaRPr lang="en-US" sz="2000" dirty="0"/>
          </a:p>
          <a:p>
            <a:r>
              <a:rPr lang="en-US" sz="2000" dirty="0"/>
              <a:t>In the corner you can see a factory, that’s the Haber-Bosch factory that’s pulling nitrogen from the atmosphere and converting it to ammonia and other forms of nitrogen that plants can use.</a:t>
            </a:r>
          </a:p>
          <a:p>
            <a:endParaRPr lang="en-US" sz="2000" dirty="0"/>
          </a:p>
          <a:p>
            <a:r>
              <a:rPr lang="en-US" sz="2000" dirty="0"/>
              <a:t>The next thing you do is apply that nitrogen to the soil. And in the soil microbes get ahold of that nitrogen and they work their magic on it.</a:t>
            </a:r>
          </a:p>
          <a:p>
            <a:r>
              <a:rPr lang="en-US" sz="2000" dirty="0"/>
              <a:t>Sometimes plants will pull it up directly, sometimes microbes will transform it into another form that plants like to take up.</a:t>
            </a:r>
          </a:p>
          <a:p>
            <a:endParaRPr lang="en-US" sz="2000" dirty="0"/>
          </a:p>
          <a:p>
            <a:r>
              <a:rPr lang="en-US" sz="2000" dirty="0"/>
              <a:t>But in a productive cycle, that nitrogen passes through the soil into crops, into animals, into us, and back into the soil when the animals that have eaten the agriculture release the nitrogen once again.</a:t>
            </a:r>
          </a:p>
          <a:p>
            <a:endParaRPr lang="en-US"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[ADVANCE TO NEXT SLIDE]</a:t>
            </a:r>
            <a:endParaRPr lang="en-US" sz="2000" dirty="0"/>
          </a:p>
          <a:p>
            <a:endParaRPr lang="en-US" sz="2000" dirty="0">
              <a:solidFill>
                <a:srgbClr val="FF0000"/>
              </a:solidFill>
            </a:endParaRPr>
          </a:p>
        </p:txBody>
      </p:sp>
      <p:sp>
        <p:nvSpPr>
          <p:cNvPr id="4" name="Slide Number Placeholder 3"/>
          <p:cNvSpPr>
            <a:spLocks noGrp="1"/>
          </p:cNvSpPr>
          <p:nvPr>
            <p:ph type="sldNum" sz="quarter" idx="5"/>
          </p:nvPr>
        </p:nvSpPr>
        <p:spPr/>
        <p:txBody>
          <a:bodyPr/>
          <a:lstStyle/>
          <a:p>
            <a:fld id="{46B793C7-6909-47B5-9DEC-DF953BF01A57}" type="slidenum">
              <a:rPr lang="en-US" smtClean="0"/>
              <a:t>9</a:t>
            </a:fld>
            <a:endParaRPr lang="en-US"/>
          </a:p>
        </p:txBody>
      </p:sp>
    </p:spTree>
    <p:extLst>
      <p:ext uri="{BB962C8B-B14F-4D97-AF65-F5344CB8AC3E}">
        <p14:creationId xmlns:p14="http://schemas.microsoft.com/office/powerpoint/2010/main" val="19361485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4_Intr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B0A03F-9C68-3F4C-A1BD-4A9C704ED32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ctrTitle" hasCustomPrompt="1"/>
          </p:nvPr>
        </p:nvSpPr>
        <p:spPr>
          <a:xfrm>
            <a:off x="1277471" y="2115342"/>
            <a:ext cx="9641541" cy="1033463"/>
          </a:xfrm>
          <a:prstGeom prst="rect">
            <a:avLst/>
          </a:prstGeom>
        </p:spPr>
        <p:txBody>
          <a:bodyPr anchor="b">
            <a:normAutofit/>
          </a:bodyPr>
          <a:lstStyle>
            <a:lvl1pPr algn="ctr">
              <a:defRPr sz="3600">
                <a:solidFill>
                  <a:srgbClr val="233645"/>
                </a:solidFill>
              </a:defRPr>
            </a:lvl1pPr>
          </a:lstStyle>
          <a:p>
            <a:r>
              <a:rPr lang="ro-RO" dirty="0"/>
              <a:t>Click </a:t>
            </a:r>
            <a:r>
              <a:rPr lang="ro-RO" dirty="0" err="1"/>
              <a:t>to</a:t>
            </a:r>
            <a:r>
              <a:rPr lang="ro-RO" dirty="0"/>
              <a:t> E</a:t>
            </a:r>
            <a:r>
              <a:rPr lang="en-US" dirty="0" err="1"/>
              <a:t>dit</a:t>
            </a:r>
            <a:r>
              <a:rPr lang="en-US" dirty="0"/>
              <a:t> </a:t>
            </a:r>
            <a:r>
              <a:rPr lang="ro-RO" dirty="0"/>
              <a:t>Text</a:t>
            </a:r>
            <a:endParaRPr lang="en-US" dirty="0"/>
          </a:p>
        </p:txBody>
      </p:sp>
      <p:sp>
        <p:nvSpPr>
          <p:cNvPr id="3" name="Subtitle 2"/>
          <p:cNvSpPr>
            <a:spLocks noGrp="1"/>
          </p:cNvSpPr>
          <p:nvPr>
            <p:ph type="subTitle" idx="1"/>
          </p:nvPr>
        </p:nvSpPr>
        <p:spPr>
          <a:xfrm>
            <a:off x="2971800" y="3139281"/>
            <a:ext cx="6248400" cy="579437"/>
          </a:xfrm>
        </p:spPr>
        <p:txBody>
          <a:bodyPr>
            <a:normAutofit/>
          </a:bodyPr>
          <a:lstStyle>
            <a:lvl1pPr marL="0" indent="0" algn="ctr">
              <a:buNone/>
              <a:defRPr sz="2000">
                <a:solidFill>
                  <a:srgbClr val="23364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5">
            <a:extLst>
              <a:ext uri="{FF2B5EF4-FFF2-40B4-BE49-F238E27FC236}">
                <a16:creationId xmlns:a16="http://schemas.microsoft.com/office/drawing/2014/main" id="{80A9DC3F-B0CE-41D9-AD8B-48BD0E32F5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86950" y="1340286"/>
            <a:ext cx="5418101" cy="986095"/>
          </a:xfrm>
          <a:prstGeom prst="rect">
            <a:avLst/>
          </a:prstGeom>
        </p:spPr>
      </p:pic>
    </p:spTree>
    <p:extLst>
      <p:ext uri="{BB962C8B-B14F-4D97-AF65-F5344CB8AC3E}">
        <p14:creationId xmlns:p14="http://schemas.microsoft.com/office/powerpoint/2010/main" val="262694528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7_Intr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658BAF-D020-4478-8818-8B1CEB3EF06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87007687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title and quote">
    <p:spTree>
      <p:nvGrpSpPr>
        <p:cNvPr id="1" name=""/>
        <p:cNvGrpSpPr/>
        <p:nvPr/>
      </p:nvGrpSpPr>
      <p:grpSpPr>
        <a:xfrm>
          <a:off x="0" y="0"/>
          <a:ext cx="0" cy="0"/>
          <a:chOff x="0" y="0"/>
          <a:chExt cx="0" cy="0"/>
        </a:xfrm>
      </p:grpSpPr>
      <p:sp>
        <p:nvSpPr>
          <p:cNvPr id="5" name="Picture Placeholder 30">
            <a:extLst>
              <a:ext uri="{FF2B5EF4-FFF2-40B4-BE49-F238E27FC236}">
                <a16:creationId xmlns:a16="http://schemas.microsoft.com/office/drawing/2014/main" id="{348AFFCC-4586-4491-95EA-1799B5608B14}"/>
              </a:ext>
            </a:extLst>
          </p:cNvPr>
          <p:cNvSpPr>
            <a:spLocks noGrp="1"/>
          </p:cNvSpPr>
          <p:nvPr>
            <p:ph type="pic" sz="quarter" idx="10"/>
          </p:nvPr>
        </p:nvSpPr>
        <p:spPr>
          <a:xfrm>
            <a:off x="0" y="0"/>
            <a:ext cx="12192000" cy="3640347"/>
          </a:xfrm>
        </p:spPr>
        <p:txBody>
          <a:bodyPr/>
          <a:lstStyle>
            <a:lvl1pPr marL="0" indent="0" algn="ctr">
              <a:buNone/>
              <a:defRPr/>
            </a:lvl1pPr>
          </a:lstStyle>
          <a:p>
            <a:endParaRPr lang="en-US"/>
          </a:p>
        </p:txBody>
      </p:sp>
      <p:sp>
        <p:nvSpPr>
          <p:cNvPr id="2" name="Title 1"/>
          <p:cNvSpPr>
            <a:spLocks noGrp="1"/>
          </p:cNvSpPr>
          <p:nvPr>
            <p:ph type="title"/>
          </p:nvPr>
        </p:nvSpPr>
        <p:spPr>
          <a:xfrm>
            <a:off x="838200" y="3640347"/>
            <a:ext cx="10515600" cy="1250829"/>
          </a:xfrm>
          <a:prstGeom prst="rect">
            <a:avLst/>
          </a:prstGeom>
        </p:spPr>
        <p:txBody>
          <a:bodyPr anchor="b">
            <a:normAutofit/>
          </a:bodyPr>
          <a:lstStyle>
            <a:lvl1pPr algn="l">
              <a:defRPr sz="3600" u="none"/>
            </a:lvl1pPr>
          </a:lstStyle>
          <a:p>
            <a:r>
              <a:rPr lang="en-US" dirty="0"/>
              <a:t>Click to edit Master title style</a:t>
            </a:r>
          </a:p>
        </p:txBody>
      </p:sp>
      <p:sp>
        <p:nvSpPr>
          <p:cNvPr id="11" name="Text Placeholder 7">
            <a:extLst>
              <a:ext uri="{FF2B5EF4-FFF2-40B4-BE49-F238E27FC236}">
                <a16:creationId xmlns:a16="http://schemas.microsoft.com/office/drawing/2014/main" id="{1CA228D2-CE5C-4719-B2C1-A440A1CF2475}"/>
              </a:ext>
            </a:extLst>
          </p:cNvPr>
          <p:cNvSpPr>
            <a:spLocks noGrp="1"/>
          </p:cNvSpPr>
          <p:nvPr>
            <p:ph type="body" sz="quarter" idx="15" hasCustomPrompt="1"/>
          </p:nvPr>
        </p:nvSpPr>
        <p:spPr>
          <a:xfrm>
            <a:off x="2320506" y="2199825"/>
            <a:ext cx="9033294" cy="1067160"/>
          </a:xfrm>
        </p:spPr>
        <p:txBody>
          <a:bodyPr anchor="ctr">
            <a:noAutofit/>
          </a:bodyPr>
          <a:lstStyle>
            <a:lvl1pPr marL="0" indent="0" algn="l">
              <a:buNone/>
              <a:defRPr sz="2000" b="0" i="0" cap="none" baseline="0">
                <a:solidFill>
                  <a:schemeClr val="tx2"/>
                </a:solidFill>
                <a:latin typeface="+mj-lt"/>
                <a:cs typeface="Segoe UI Semilight" panose="020B0402040204020203" pitchFamily="34" charset="0"/>
              </a:defRPr>
            </a:lvl1pPr>
          </a:lstStyle>
          <a:p>
            <a:pPr lvl="0"/>
            <a:r>
              <a:rPr lang="en-US" dirty="0"/>
              <a:t>EDIT MASTER TEXT STYLES</a:t>
            </a:r>
          </a:p>
        </p:txBody>
      </p:sp>
      <p:sp>
        <p:nvSpPr>
          <p:cNvPr id="12" name="Text Placeholder 7">
            <a:extLst>
              <a:ext uri="{FF2B5EF4-FFF2-40B4-BE49-F238E27FC236}">
                <a16:creationId xmlns:a16="http://schemas.microsoft.com/office/drawing/2014/main" id="{A603B76B-4B11-4BD1-8516-80A9204ACE05}"/>
              </a:ext>
            </a:extLst>
          </p:cNvPr>
          <p:cNvSpPr>
            <a:spLocks noGrp="1"/>
          </p:cNvSpPr>
          <p:nvPr>
            <p:ph type="body" sz="quarter" idx="16"/>
          </p:nvPr>
        </p:nvSpPr>
        <p:spPr>
          <a:xfrm>
            <a:off x="838200" y="4994694"/>
            <a:ext cx="10515600" cy="1000665"/>
          </a:xfrm>
        </p:spPr>
        <p:txBody>
          <a:bodyPr anchor="t">
            <a:noAutofit/>
          </a:bodyPr>
          <a:lstStyle>
            <a:lvl1pPr marL="0" indent="0" algn="l">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Tree>
    <p:extLst>
      <p:ext uri="{BB962C8B-B14F-4D97-AF65-F5344CB8AC3E}">
        <p14:creationId xmlns:p14="http://schemas.microsoft.com/office/powerpoint/2010/main" val="167386283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rgbClr val="233645"/>
        </a:solidFill>
        <a:effectLst/>
      </p:bgPr>
    </p:bg>
    <p:spTree>
      <p:nvGrpSpPr>
        <p:cNvPr id="1" name=""/>
        <p:cNvGrpSpPr/>
        <p:nvPr/>
      </p:nvGrpSpPr>
      <p:grpSpPr>
        <a:xfrm>
          <a:off x="0" y="0"/>
          <a:ext cx="0" cy="0"/>
          <a:chOff x="0" y="0"/>
          <a:chExt cx="0" cy="0"/>
        </a:xfrm>
      </p:grpSpPr>
      <p:sp>
        <p:nvSpPr>
          <p:cNvPr id="24" name="Text Placeholder 7"/>
          <p:cNvSpPr>
            <a:spLocks noGrp="1"/>
          </p:cNvSpPr>
          <p:nvPr>
            <p:ph type="body" sz="quarter" idx="15" hasCustomPrompt="1"/>
          </p:nvPr>
        </p:nvSpPr>
        <p:spPr>
          <a:xfrm>
            <a:off x="2047875" y="2714532"/>
            <a:ext cx="8096250" cy="1428935"/>
          </a:xfrm>
        </p:spPr>
        <p:txBody>
          <a:bodyPr anchor="b">
            <a:noAutofit/>
          </a:bodyPr>
          <a:lstStyle>
            <a:lvl1pPr marL="0" indent="0" algn="ctr">
              <a:buNone/>
              <a:defRPr sz="2800" b="0" i="0" cap="none" baseline="0">
                <a:solidFill>
                  <a:schemeClr val="bg1"/>
                </a:solidFill>
                <a:latin typeface="+mj-lt"/>
                <a:cs typeface="Segoe UI Semilight" panose="020B0402040204020203" pitchFamily="34" charset="0"/>
              </a:defRPr>
            </a:lvl1pPr>
          </a:lstStyle>
          <a:p>
            <a:pPr lvl="0"/>
            <a:r>
              <a:rPr lang="en-US" dirty="0"/>
              <a:t>EDIT MASTER TEXT STYLES</a:t>
            </a:r>
          </a:p>
        </p:txBody>
      </p:sp>
      <p:sp>
        <p:nvSpPr>
          <p:cNvPr id="25" name="Text Placeholder 7"/>
          <p:cNvSpPr>
            <a:spLocks noGrp="1"/>
          </p:cNvSpPr>
          <p:nvPr>
            <p:ph type="body" sz="quarter" idx="16"/>
          </p:nvPr>
        </p:nvSpPr>
        <p:spPr>
          <a:xfrm>
            <a:off x="838201" y="4283099"/>
            <a:ext cx="10515599" cy="1174726"/>
          </a:xfrm>
        </p:spPr>
        <p:txBody>
          <a:bodyPr anchor="t">
            <a:noAutofit/>
          </a:bodyPr>
          <a:lstStyle>
            <a:lvl1pPr marL="0" indent="0" algn="ctr">
              <a:lnSpc>
                <a:spcPct val="130000"/>
              </a:lnSpc>
              <a:spcBef>
                <a:spcPts val="600"/>
              </a:spcBef>
              <a:buNone/>
              <a:defRPr sz="1200" b="0" i="0" cap="none" baseline="0">
                <a:solidFill>
                  <a:schemeClr val="bg1">
                    <a:lumMod val="75000"/>
                  </a:schemeClr>
                </a:solidFill>
                <a:latin typeface="+mn-lt"/>
                <a:cs typeface="Segoe UI Semilight" panose="020B0402040204020203" pitchFamily="34" charset="0"/>
              </a:defRPr>
            </a:lvl1pPr>
          </a:lstStyle>
          <a:p>
            <a:pPr lvl="0"/>
            <a:r>
              <a:rPr lang="en-US" dirty="0"/>
              <a:t>Edit Master text styles</a:t>
            </a:r>
          </a:p>
        </p:txBody>
      </p:sp>
    </p:spTree>
    <p:extLst>
      <p:ext uri="{BB962C8B-B14F-4D97-AF65-F5344CB8AC3E}">
        <p14:creationId xmlns:p14="http://schemas.microsoft.com/office/powerpoint/2010/main" val="904914291"/>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ext list and image">
    <p:spTree>
      <p:nvGrpSpPr>
        <p:cNvPr id="1" name=""/>
        <p:cNvGrpSpPr/>
        <p:nvPr/>
      </p:nvGrpSpPr>
      <p:grpSpPr>
        <a:xfrm>
          <a:off x="0" y="0"/>
          <a:ext cx="0" cy="0"/>
          <a:chOff x="0" y="0"/>
          <a:chExt cx="0" cy="0"/>
        </a:xfrm>
      </p:grpSpPr>
      <p:sp>
        <p:nvSpPr>
          <p:cNvPr id="11" name="Picture Placeholder 30">
            <a:extLst>
              <a:ext uri="{FF2B5EF4-FFF2-40B4-BE49-F238E27FC236}">
                <a16:creationId xmlns:a16="http://schemas.microsoft.com/office/drawing/2014/main" id="{179069F0-4E05-4178-A7CC-BA7833650259}"/>
              </a:ext>
            </a:extLst>
          </p:cNvPr>
          <p:cNvSpPr>
            <a:spLocks noGrp="1"/>
          </p:cNvSpPr>
          <p:nvPr>
            <p:ph type="pic" sz="quarter" idx="20"/>
          </p:nvPr>
        </p:nvSpPr>
        <p:spPr>
          <a:xfrm>
            <a:off x="0" y="3915302"/>
            <a:ext cx="12192000" cy="2942698"/>
          </a:xfrm>
          <a:solidFill>
            <a:schemeClr val="bg1">
              <a:lumMod val="95000"/>
            </a:schemeClr>
          </a:solidFill>
        </p:spPr>
        <p:txBody>
          <a:bodyPr/>
          <a:lstStyle>
            <a:lvl1pPr marL="0" indent="0" algn="ctr">
              <a:buNone/>
              <a:defRPr/>
            </a:lvl1pPr>
          </a:lstStyle>
          <a:p>
            <a:endParaRPr lang="en-US"/>
          </a:p>
        </p:txBody>
      </p:sp>
      <p:sp>
        <p:nvSpPr>
          <p:cNvPr id="2" name="Title 1"/>
          <p:cNvSpPr>
            <a:spLocks noGrp="1"/>
          </p:cNvSpPr>
          <p:nvPr>
            <p:ph type="title"/>
          </p:nvPr>
        </p:nvSpPr>
        <p:spPr>
          <a:xfrm>
            <a:off x="838200" y="631826"/>
            <a:ext cx="10515600" cy="825500"/>
          </a:xfrm>
          <a:prstGeom prst="rect">
            <a:avLst/>
          </a:prstGeom>
        </p:spPr>
        <p:txBody>
          <a:bodyPr>
            <a:normAutofit/>
          </a:bodyPr>
          <a:lstStyle>
            <a:lvl1pPr>
              <a:defRPr sz="3200">
                <a:solidFill>
                  <a:srgbClr val="233645"/>
                </a:solidFill>
              </a:defRPr>
            </a:lvl1pPr>
          </a:lstStyle>
          <a:p>
            <a:r>
              <a:rPr lang="en-US" dirty="0"/>
              <a:t>Click to edit Master title style</a:t>
            </a:r>
          </a:p>
        </p:txBody>
      </p:sp>
      <p:sp>
        <p:nvSpPr>
          <p:cNvPr id="8" name="Text Placeholder 7"/>
          <p:cNvSpPr>
            <a:spLocks noGrp="1"/>
          </p:cNvSpPr>
          <p:nvPr>
            <p:ph type="body" sz="quarter" idx="10"/>
          </p:nvPr>
        </p:nvSpPr>
        <p:spPr>
          <a:xfrm>
            <a:off x="2324101" y="371475"/>
            <a:ext cx="7543798" cy="352425"/>
          </a:xfrm>
        </p:spPr>
        <p:txBody>
          <a:bodyPr anchor="ctr">
            <a:noAutofit/>
          </a:bodyPr>
          <a:lstStyle>
            <a:lvl1pPr marL="0" indent="0" algn="ctr">
              <a:buNone/>
              <a:defRPr sz="1600" b="0" i="0" cap="all" spc="150" baseline="0">
                <a:solidFill>
                  <a:schemeClr val="accent1">
                    <a:lumMod val="60000"/>
                    <a:lumOff val="40000"/>
                  </a:schemeClr>
                </a:solidFill>
                <a:latin typeface="+mj-lt"/>
                <a:cs typeface="Segoe UI Semilight" panose="020B0402040204020203" pitchFamily="34" charset="0"/>
              </a:defRPr>
            </a:lvl1pPr>
          </a:lstStyle>
          <a:p>
            <a:pPr lvl="0"/>
            <a:r>
              <a:rPr lang="en-US" dirty="0"/>
              <a:t>Edit Master text styles</a:t>
            </a:r>
          </a:p>
        </p:txBody>
      </p:sp>
      <p:sp>
        <p:nvSpPr>
          <p:cNvPr id="10" name="Text Placeholder 7"/>
          <p:cNvSpPr>
            <a:spLocks noGrp="1"/>
          </p:cNvSpPr>
          <p:nvPr>
            <p:ph type="body" sz="quarter" idx="12"/>
          </p:nvPr>
        </p:nvSpPr>
        <p:spPr>
          <a:xfrm>
            <a:off x="4514490" y="2279526"/>
            <a:ext cx="3163020" cy="1149474"/>
          </a:xfrm>
        </p:spPr>
        <p:txBody>
          <a:bodyPr anchor="t">
            <a:noAutofit/>
          </a:bodyPr>
          <a:lstStyle>
            <a:lvl1pPr marL="0" indent="0" algn="l">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
        <p:nvSpPr>
          <p:cNvPr id="17" name="Text Placeholder 7"/>
          <p:cNvSpPr>
            <a:spLocks noGrp="1"/>
          </p:cNvSpPr>
          <p:nvPr>
            <p:ph type="body" sz="quarter" idx="14"/>
          </p:nvPr>
        </p:nvSpPr>
        <p:spPr>
          <a:xfrm>
            <a:off x="8008189" y="2279526"/>
            <a:ext cx="3163020" cy="1149474"/>
          </a:xfrm>
        </p:spPr>
        <p:txBody>
          <a:bodyPr anchor="t">
            <a:noAutofit/>
          </a:bodyPr>
          <a:lstStyle>
            <a:lvl1pPr marL="0" indent="0" algn="l">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
        <p:nvSpPr>
          <p:cNvPr id="25" name="Text Placeholder 7"/>
          <p:cNvSpPr>
            <a:spLocks noGrp="1"/>
          </p:cNvSpPr>
          <p:nvPr>
            <p:ph type="body" sz="quarter" idx="16"/>
          </p:nvPr>
        </p:nvSpPr>
        <p:spPr>
          <a:xfrm>
            <a:off x="1020791" y="2279526"/>
            <a:ext cx="3163020" cy="1149474"/>
          </a:xfrm>
        </p:spPr>
        <p:txBody>
          <a:bodyPr anchor="t">
            <a:noAutofit/>
          </a:bodyPr>
          <a:lstStyle>
            <a:lvl1pPr marL="0" indent="0" algn="l">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
        <p:nvSpPr>
          <p:cNvPr id="14" name="Text Placeholder 7">
            <a:extLst>
              <a:ext uri="{FF2B5EF4-FFF2-40B4-BE49-F238E27FC236}">
                <a16:creationId xmlns:a16="http://schemas.microsoft.com/office/drawing/2014/main" id="{4ADD8E4E-8B82-404B-8D50-B80ED8E61E98}"/>
              </a:ext>
            </a:extLst>
          </p:cNvPr>
          <p:cNvSpPr>
            <a:spLocks noGrp="1"/>
          </p:cNvSpPr>
          <p:nvPr>
            <p:ph type="body" sz="quarter" idx="23"/>
          </p:nvPr>
        </p:nvSpPr>
        <p:spPr>
          <a:xfrm>
            <a:off x="4514490" y="1927100"/>
            <a:ext cx="3163020" cy="352425"/>
          </a:xfrm>
          <a:ln w="12700">
            <a:noFill/>
          </a:ln>
        </p:spPr>
        <p:txBody>
          <a:bodyPr anchor="b">
            <a:noAutofit/>
          </a:bodyPr>
          <a:lstStyle>
            <a:lvl1pPr marL="0" indent="0" algn="l">
              <a:buNone/>
              <a:defRPr sz="1600" b="0" i="0" cap="none" baseline="0">
                <a:solidFill>
                  <a:srgbClr val="233645"/>
                </a:solidFill>
                <a:latin typeface="+mj-lt"/>
                <a:cs typeface="Segoe UI Semilight" panose="020B0402040204020203" pitchFamily="34" charset="0"/>
              </a:defRPr>
            </a:lvl1pPr>
          </a:lstStyle>
          <a:p>
            <a:pPr lvl="0"/>
            <a:r>
              <a:rPr lang="en-US" dirty="0"/>
              <a:t>Edit Master text styles</a:t>
            </a:r>
          </a:p>
        </p:txBody>
      </p:sp>
      <p:sp>
        <p:nvSpPr>
          <p:cNvPr id="15" name="Text Placeholder 7">
            <a:extLst>
              <a:ext uri="{FF2B5EF4-FFF2-40B4-BE49-F238E27FC236}">
                <a16:creationId xmlns:a16="http://schemas.microsoft.com/office/drawing/2014/main" id="{3978C9D3-D12E-495F-8A90-8E5C65F81E73}"/>
              </a:ext>
            </a:extLst>
          </p:cNvPr>
          <p:cNvSpPr>
            <a:spLocks noGrp="1"/>
          </p:cNvSpPr>
          <p:nvPr>
            <p:ph type="body" sz="quarter" idx="24"/>
          </p:nvPr>
        </p:nvSpPr>
        <p:spPr>
          <a:xfrm>
            <a:off x="8008189" y="1927100"/>
            <a:ext cx="3163020" cy="352425"/>
          </a:xfrm>
          <a:ln w="12700">
            <a:noFill/>
          </a:ln>
        </p:spPr>
        <p:txBody>
          <a:bodyPr anchor="b">
            <a:noAutofit/>
          </a:bodyPr>
          <a:lstStyle>
            <a:lvl1pPr marL="0" indent="0" algn="l">
              <a:buNone/>
              <a:defRPr sz="1600" b="0" i="0" cap="all" baseline="0">
                <a:solidFill>
                  <a:srgbClr val="233645"/>
                </a:solidFill>
                <a:latin typeface="+mj-lt"/>
                <a:cs typeface="Segoe UI Semilight" panose="020B0402040204020203" pitchFamily="34" charset="0"/>
              </a:defRPr>
            </a:lvl1pPr>
          </a:lstStyle>
          <a:p>
            <a:pPr lvl="0"/>
            <a:r>
              <a:rPr lang="en-US" dirty="0"/>
              <a:t>Edit Master text styles</a:t>
            </a:r>
          </a:p>
        </p:txBody>
      </p:sp>
      <p:sp>
        <p:nvSpPr>
          <p:cNvPr id="18" name="Text Placeholder 7">
            <a:extLst>
              <a:ext uri="{FF2B5EF4-FFF2-40B4-BE49-F238E27FC236}">
                <a16:creationId xmlns:a16="http://schemas.microsoft.com/office/drawing/2014/main" id="{4E93FD17-1937-4FD0-B2AC-A1F02974E011}"/>
              </a:ext>
            </a:extLst>
          </p:cNvPr>
          <p:cNvSpPr>
            <a:spLocks noGrp="1"/>
          </p:cNvSpPr>
          <p:nvPr>
            <p:ph type="body" sz="quarter" idx="25"/>
          </p:nvPr>
        </p:nvSpPr>
        <p:spPr>
          <a:xfrm>
            <a:off x="1020791" y="1927100"/>
            <a:ext cx="3163020" cy="352425"/>
          </a:xfrm>
          <a:ln w="12700">
            <a:noFill/>
          </a:ln>
        </p:spPr>
        <p:txBody>
          <a:bodyPr anchor="b">
            <a:noAutofit/>
          </a:bodyPr>
          <a:lstStyle>
            <a:lvl1pPr marL="0" indent="0" algn="l">
              <a:buNone/>
              <a:defRPr sz="1600" b="0" i="0" cap="all" baseline="0">
                <a:solidFill>
                  <a:srgbClr val="233645"/>
                </a:solidFill>
                <a:latin typeface="+mj-lt"/>
                <a:cs typeface="Segoe UI Semilight" panose="020B0402040204020203" pitchFamily="34" charset="0"/>
              </a:defRPr>
            </a:lvl1pPr>
          </a:lstStyle>
          <a:p>
            <a:pPr lvl="0"/>
            <a:r>
              <a:rPr lang="en-US" dirty="0"/>
              <a:t>Edit Master text styles</a:t>
            </a:r>
          </a:p>
        </p:txBody>
      </p:sp>
    </p:spTree>
    <p:extLst>
      <p:ext uri="{BB962C8B-B14F-4D97-AF65-F5344CB8AC3E}">
        <p14:creationId xmlns:p14="http://schemas.microsoft.com/office/powerpoint/2010/main" val="2297954394"/>
      </p:ext>
    </p:extLst>
  </p:cSld>
  <p:clrMapOvr>
    <a:masterClrMapping/>
  </p:clrMapOvr>
  <p:transition>
    <p:fade/>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 text boxes">
    <p:spTree>
      <p:nvGrpSpPr>
        <p:cNvPr id="1" name=""/>
        <p:cNvGrpSpPr/>
        <p:nvPr/>
      </p:nvGrpSpPr>
      <p:grpSpPr>
        <a:xfrm>
          <a:off x="0" y="0"/>
          <a:ext cx="0" cy="0"/>
          <a:chOff x="0" y="0"/>
          <a:chExt cx="0" cy="0"/>
        </a:xfrm>
      </p:grpSpPr>
      <p:sp>
        <p:nvSpPr>
          <p:cNvPr id="2" name="Title 1"/>
          <p:cNvSpPr>
            <a:spLocks noGrp="1"/>
          </p:cNvSpPr>
          <p:nvPr>
            <p:ph type="title"/>
          </p:nvPr>
        </p:nvSpPr>
        <p:spPr>
          <a:xfrm>
            <a:off x="838200" y="631826"/>
            <a:ext cx="10515600" cy="825500"/>
          </a:xfrm>
          <a:prstGeom prst="rect">
            <a:avLst/>
          </a:prstGeom>
        </p:spPr>
        <p:txBody>
          <a:bodyPr>
            <a:normAutofit/>
          </a:bodyPr>
          <a:lstStyle>
            <a:lvl1pPr>
              <a:defRPr sz="4000"/>
            </a:lvl1pPr>
          </a:lstStyle>
          <a:p>
            <a:r>
              <a:rPr lang="en-US" dirty="0"/>
              <a:t>Click to edit Master title style</a:t>
            </a:r>
          </a:p>
        </p:txBody>
      </p:sp>
      <p:sp>
        <p:nvSpPr>
          <p:cNvPr id="8" name="Text Placeholder 7"/>
          <p:cNvSpPr>
            <a:spLocks noGrp="1"/>
          </p:cNvSpPr>
          <p:nvPr>
            <p:ph type="body" sz="quarter" idx="10"/>
          </p:nvPr>
        </p:nvSpPr>
        <p:spPr>
          <a:xfrm>
            <a:off x="2324101" y="371475"/>
            <a:ext cx="7543798" cy="352425"/>
          </a:xfrm>
        </p:spPr>
        <p:txBody>
          <a:bodyPr anchor="ctr">
            <a:noAutofit/>
          </a:bodyPr>
          <a:lstStyle>
            <a:lvl1pPr marL="0" indent="0" algn="ctr">
              <a:buNone/>
              <a:defRPr sz="1600" b="0" i="0" cap="all" spc="150" baseline="0">
                <a:solidFill>
                  <a:schemeClr val="accent1"/>
                </a:solidFill>
                <a:latin typeface="+mj-lt"/>
                <a:cs typeface="Segoe UI Semilight" panose="020B0402040204020203" pitchFamily="34" charset="0"/>
              </a:defRPr>
            </a:lvl1pPr>
          </a:lstStyle>
          <a:p>
            <a:pPr lvl="0"/>
            <a:r>
              <a:rPr lang="en-US" dirty="0"/>
              <a:t>Edit Master text styles</a:t>
            </a:r>
          </a:p>
        </p:txBody>
      </p:sp>
      <p:sp>
        <p:nvSpPr>
          <p:cNvPr id="19" name="Text Placeholder 7">
            <a:extLst>
              <a:ext uri="{FF2B5EF4-FFF2-40B4-BE49-F238E27FC236}">
                <a16:creationId xmlns:a16="http://schemas.microsoft.com/office/drawing/2014/main" id="{B29BD3A5-42FB-4D4C-8A1A-8DE815BA65D6}"/>
              </a:ext>
            </a:extLst>
          </p:cNvPr>
          <p:cNvSpPr>
            <a:spLocks noGrp="1"/>
          </p:cNvSpPr>
          <p:nvPr>
            <p:ph type="body" sz="quarter" idx="18" hasCustomPrompt="1"/>
          </p:nvPr>
        </p:nvSpPr>
        <p:spPr>
          <a:xfrm>
            <a:off x="4531563" y="5086350"/>
            <a:ext cx="3128874" cy="942976"/>
          </a:xfrm>
          <a:noFill/>
        </p:spPr>
        <p:txBody>
          <a:bodyPr tIns="91440" bIns="91440" anchor="t">
            <a:noAutofit/>
          </a:bodyPr>
          <a:lstStyle>
            <a:lvl1pPr marL="0" indent="0" algn="ctr">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
        <p:nvSpPr>
          <p:cNvPr id="20" name="Text Placeholder 7">
            <a:extLst>
              <a:ext uri="{FF2B5EF4-FFF2-40B4-BE49-F238E27FC236}">
                <a16:creationId xmlns:a16="http://schemas.microsoft.com/office/drawing/2014/main" id="{75FCA248-63B0-4F3A-B3CA-F0424CFB9377}"/>
              </a:ext>
            </a:extLst>
          </p:cNvPr>
          <p:cNvSpPr>
            <a:spLocks noGrp="1"/>
          </p:cNvSpPr>
          <p:nvPr>
            <p:ph type="body" sz="quarter" idx="19" hasCustomPrompt="1"/>
          </p:nvPr>
        </p:nvSpPr>
        <p:spPr>
          <a:xfrm>
            <a:off x="8129676" y="5086350"/>
            <a:ext cx="3128874" cy="942976"/>
          </a:xfrm>
          <a:noFill/>
        </p:spPr>
        <p:txBody>
          <a:bodyPr tIns="91440" bIns="91440" anchor="t">
            <a:noAutofit/>
          </a:bodyPr>
          <a:lstStyle>
            <a:lvl1pPr marL="0" indent="0" algn="ctr">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
        <p:nvSpPr>
          <p:cNvPr id="21" name="Text Placeholder 7">
            <a:extLst>
              <a:ext uri="{FF2B5EF4-FFF2-40B4-BE49-F238E27FC236}">
                <a16:creationId xmlns:a16="http://schemas.microsoft.com/office/drawing/2014/main" id="{6EE9C23B-AD4E-41D9-9A17-C716EBB2FD9C}"/>
              </a:ext>
            </a:extLst>
          </p:cNvPr>
          <p:cNvSpPr>
            <a:spLocks noGrp="1"/>
          </p:cNvSpPr>
          <p:nvPr>
            <p:ph type="body" sz="quarter" idx="20" hasCustomPrompt="1"/>
          </p:nvPr>
        </p:nvSpPr>
        <p:spPr>
          <a:xfrm>
            <a:off x="923203" y="5086350"/>
            <a:ext cx="3128874" cy="942976"/>
          </a:xfrm>
          <a:noFill/>
        </p:spPr>
        <p:txBody>
          <a:bodyPr tIns="91440" bIns="91440" anchor="t">
            <a:noAutofit/>
          </a:bodyPr>
          <a:lstStyle>
            <a:lvl1pPr marL="0" indent="0" algn="ctr">
              <a:lnSpc>
                <a:spcPct val="130000"/>
              </a:lnSpc>
              <a:spcBef>
                <a:spcPts val="600"/>
              </a:spcBef>
              <a:buNone/>
              <a:defRPr sz="1200" b="0" i="0" cap="none" baseline="0">
                <a:solidFill>
                  <a:schemeClr val="tx2"/>
                </a:solidFill>
                <a:latin typeface="+mn-lt"/>
                <a:cs typeface="Segoe UI Semilight" panose="020B0402040204020203" pitchFamily="34" charset="0"/>
              </a:defRPr>
            </a:lvl1pPr>
          </a:lstStyle>
          <a:p>
            <a:pPr lvl="0"/>
            <a:r>
              <a:rPr lang="en-US" dirty="0"/>
              <a:t>Edit Master text styles</a:t>
            </a:r>
          </a:p>
        </p:txBody>
      </p:sp>
      <p:sp>
        <p:nvSpPr>
          <p:cNvPr id="14" name="Text Placeholder 7">
            <a:extLst>
              <a:ext uri="{FF2B5EF4-FFF2-40B4-BE49-F238E27FC236}">
                <a16:creationId xmlns:a16="http://schemas.microsoft.com/office/drawing/2014/main" id="{76BEA576-E376-40F2-9167-82C24EE6ED98}"/>
              </a:ext>
            </a:extLst>
          </p:cNvPr>
          <p:cNvSpPr>
            <a:spLocks noGrp="1"/>
          </p:cNvSpPr>
          <p:nvPr>
            <p:ph type="body" sz="quarter" idx="24" hasCustomPrompt="1"/>
          </p:nvPr>
        </p:nvSpPr>
        <p:spPr>
          <a:xfrm>
            <a:off x="4531563" y="4752975"/>
            <a:ext cx="3128874" cy="400050"/>
          </a:xfrm>
          <a:noFill/>
        </p:spPr>
        <p:txBody>
          <a:bodyPr tIns="91440" bIns="91440" anchor="ctr">
            <a:noAutofit/>
          </a:bodyPr>
          <a:lstStyle>
            <a:lvl1pPr marL="0" indent="0" algn="ctr">
              <a:lnSpc>
                <a:spcPct val="130000"/>
              </a:lnSpc>
              <a:spcBef>
                <a:spcPts val="600"/>
              </a:spcBef>
              <a:buNone/>
              <a:defRPr sz="1400" b="0" i="0" cap="all" baseline="0">
                <a:solidFill>
                  <a:srgbClr val="0070C0"/>
                </a:solidFill>
                <a:latin typeface="+mj-lt"/>
                <a:cs typeface="Segoe UI Semilight" panose="020B0402040204020203" pitchFamily="34" charset="0"/>
              </a:defRPr>
            </a:lvl1pPr>
          </a:lstStyle>
          <a:p>
            <a:pPr lvl="0"/>
            <a:r>
              <a:rPr lang="en-US" dirty="0"/>
              <a:t>Edit Master text styles</a:t>
            </a:r>
          </a:p>
        </p:txBody>
      </p:sp>
      <p:sp>
        <p:nvSpPr>
          <p:cNvPr id="15" name="Text Placeholder 7">
            <a:extLst>
              <a:ext uri="{FF2B5EF4-FFF2-40B4-BE49-F238E27FC236}">
                <a16:creationId xmlns:a16="http://schemas.microsoft.com/office/drawing/2014/main" id="{78362845-2CBF-4C14-8ECF-E39A7DEAFC8C}"/>
              </a:ext>
            </a:extLst>
          </p:cNvPr>
          <p:cNvSpPr>
            <a:spLocks noGrp="1"/>
          </p:cNvSpPr>
          <p:nvPr>
            <p:ph type="body" sz="quarter" idx="25" hasCustomPrompt="1"/>
          </p:nvPr>
        </p:nvSpPr>
        <p:spPr>
          <a:xfrm>
            <a:off x="8129676" y="4752975"/>
            <a:ext cx="3128874" cy="400050"/>
          </a:xfrm>
          <a:noFill/>
        </p:spPr>
        <p:txBody>
          <a:bodyPr tIns="91440" bIns="91440" anchor="ctr">
            <a:noAutofit/>
          </a:bodyPr>
          <a:lstStyle>
            <a:lvl1pPr marL="0" indent="0" algn="ctr">
              <a:lnSpc>
                <a:spcPct val="130000"/>
              </a:lnSpc>
              <a:spcBef>
                <a:spcPts val="600"/>
              </a:spcBef>
              <a:buNone/>
              <a:defRPr sz="1400" b="0" i="0" cap="all" baseline="0">
                <a:solidFill>
                  <a:srgbClr val="0070C0"/>
                </a:solidFill>
                <a:latin typeface="+mj-lt"/>
                <a:cs typeface="Segoe UI Semilight" panose="020B0402040204020203" pitchFamily="34" charset="0"/>
              </a:defRPr>
            </a:lvl1pPr>
          </a:lstStyle>
          <a:p>
            <a:pPr lvl="0"/>
            <a:r>
              <a:rPr lang="en-US" dirty="0"/>
              <a:t>Edit Master text styles</a:t>
            </a:r>
          </a:p>
        </p:txBody>
      </p:sp>
      <p:sp>
        <p:nvSpPr>
          <p:cNvPr id="16" name="Text Placeholder 7">
            <a:extLst>
              <a:ext uri="{FF2B5EF4-FFF2-40B4-BE49-F238E27FC236}">
                <a16:creationId xmlns:a16="http://schemas.microsoft.com/office/drawing/2014/main" id="{D2955476-AC6C-48B0-908C-475CA6FAC628}"/>
              </a:ext>
            </a:extLst>
          </p:cNvPr>
          <p:cNvSpPr>
            <a:spLocks noGrp="1"/>
          </p:cNvSpPr>
          <p:nvPr>
            <p:ph type="body" sz="quarter" idx="26" hasCustomPrompt="1"/>
          </p:nvPr>
        </p:nvSpPr>
        <p:spPr>
          <a:xfrm>
            <a:off x="923203" y="4752975"/>
            <a:ext cx="3128874" cy="400050"/>
          </a:xfrm>
          <a:noFill/>
        </p:spPr>
        <p:txBody>
          <a:bodyPr tIns="91440" bIns="91440" anchor="ctr">
            <a:noAutofit/>
          </a:bodyPr>
          <a:lstStyle>
            <a:lvl1pPr marL="0" indent="0" algn="ctr">
              <a:lnSpc>
                <a:spcPct val="130000"/>
              </a:lnSpc>
              <a:spcBef>
                <a:spcPts val="600"/>
              </a:spcBef>
              <a:buNone/>
              <a:defRPr sz="1400" b="0" i="0" cap="all" baseline="0">
                <a:solidFill>
                  <a:srgbClr val="0070C0"/>
                </a:solidFill>
                <a:latin typeface="+mj-lt"/>
                <a:cs typeface="Segoe UI Semilight" panose="020B0402040204020203" pitchFamily="34" charset="0"/>
              </a:defRPr>
            </a:lvl1pPr>
          </a:lstStyle>
          <a:p>
            <a:pPr lvl="0"/>
            <a:r>
              <a:rPr lang="en-US" dirty="0"/>
              <a:t>Edit Master text styles</a:t>
            </a:r>
          </a:p>
        </p:txBody>
      </p:sp>
    </p:spTree>
    <p:extLst>
      <p:ext uri="{BB962C8B-B14F-4D97-AF65-F5344CB8AC3E}">
        <p14:creationId xmlns:p14="http://schemas.microsoft.com/office/powerpoint/2010/main" val="3541128887"/>
      </p:ext>
    </p:extLst>
  </p:cSld>
  <p:clrMapOvr>
    <a:masterClrMapping/>
  </p:clrMapOvr>
  <p:transition>
    <p:fade/>
  </p:transition>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6" y="627322"/>
            <a:ext cx="11429999" cy="501676"/>
          </a:xfrm>
        </p:spPr>
        <p:txBody>
          <a:bodyPr wrap="square">
            <a:spAutoFit/>
          </a:bodyPr>
          <a:lstStyle>
            <a:lvl1pPr>
              <a:defRPr sz="2800">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81000" y="2057404"/>
            <a:ext cx="11430000" cy="1358833"/>
          </a:xfrm>
        </p:spPr>
        <p:txBody>
          <a:bodyPr/>
          <a:lstStyle>
            <a:lvl1pPr>
              <a:lnSpc>
                <a:spcPct val="95000"/>
              </a:lnSpc>
              <a:buClr>
                <a:schemeClr val="tx2"/>
              </a:buClr>
              <a:defRPr sz="2300">
                <a:solidFill>
                  <a:schemeClr val="tx2"/>
                </a:solidFill>
              </a:defRPr>
            </a:lvl1pPr>
            <a:lvl2pPr>
              <a:buClr>
                <a:schemeClr val="tx2"/>
              </a:buClr>
              <a:defRPr sz="1900">
                <a:solidFill>
                  <a:schemeClr val="tx2"/>
                </a:solidFill>
              </a:defRPr>
            </a:lvl2pPr>
            <a:lvl3pPr>
              <a:buClr>
                <a:schemeClr val="tx2"/>
              </a:buClr>
              <a:defRPr sz="1600">
                <a:solidFill>
                  <a:schemeClr val="tx2"/>
                </a:solidFill>
              </a:defRPr>
            </a:lvl3pPr>
            <a:lvl4pPr>
              <a:buClr>
                <a:schemeClr val="tx2"/>
              </a:buClr>
              <a:defRPr sz="1600">
                <a:solidFill>
                  <a:schemeClr val="tx2"/>
                </a:solidFill>
              </a:defRPr>
            </a:lvl4pPr>
            <a:lvl5pPr>
              <a:buClr>
                <a:schemeClr val="bg2">
                  <a:lumMod val="75000"/>
                </a:schemeClr>
              </a:buClr>
              <a:defRPr sz="1900">
                <a:solidFill>
                  <a:srgbClr val="4B4B4B"/>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1840649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72913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5300"/>
            <a:ext cx="10515600" cy="96202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708881"/>
            <a:ext cx="10515600" cy="433823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p:txBody>
      </p:sp>
      <p:sp>
        <p:nvSpPr>
          <p:cNvPr id="10" name="Oval 9"/>
          <p:cNvSpPr/>
          <p:nvPr userDrawn="1"/>
        </p:nvSpPr>
        <p:spPr>
          <a:xfrm>
            <a:off x="11516530" y="6429598"/>
            <a:ext cx="600951" cy="53073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06667E40-889B-4682-AE8F-17411A3B3E19}" type="slidenum">
              <a:rPr lang="en-US" sz="800" b="0" i="0" smtClean="0">
                <a:solidFill>
                  <a:srgbClr val="233645"/>
                </a:solidFill>
                <a:latin typeface="+mj-lt"/>
              </a:rPr>
              <a:t>‹#›</a:t>
            </a:fld>
            <a:endParaRPr lang="en-US" sz="800" b="0" i="0" dirty="0">
              <a:solidFill>
                <a:srgbClr val="233645"/>
              </a:solidFill>
              <a:latin typeface="+mj-lt"/>
            </a:endParaRPr>
          </a:p>
        </p:txBody>
      </p:sp>
      <p:pic>
        <p:nvPicPr>
          <p:cNvPr id="5" name="Picture 4">
            <a:extLst>
              <a:ext uri="{FF2B5EF4-FFF2-40B4-BE49-F238E27FC236}">
                <a16:creationId xmlns:a16="http://schemas.microsoft.com/office/drawing/2014/main" id="{43A46AC2-DF0B-F045-B9D1-A51C4FEBAD38}"/>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5422505" y="6411310"/>
            <a:ext cx="1346990" cy="235996"/>
          </a:xfrm>
          <a:prstGeom prst="rect">
            <a:avLst/>
          </a:prstGeom>
        </p:spPr>
      </p:pic>
      <p:cxnSp>
        <p:nvCxnSpPr>
          <p:cNvPr id="6" name="Straight Connector 5">
            <a:extLst>
              <a:ext uri="{FF2B5EF4-FFF2-40B4-BE49-F238E27FC236}">
                <a16:creationId xmlns:a16="http://schemas.microsoft.com/office/drawing/2014/main" id="{AE685CD9-CF09-C447-9E16-C560CDCC493E}"/>
              </a:ext>
            </a:extLst>
          </p:cNvPr>
          <p:cNvCxnSpPr/>
          <p:nvPr userDrawn="1"/>
        </p:nvCxnSpPr>
        <p:spPr>
          <a:xfrm flipH="1">
            <a:off x="0" y="6529308"/>
            <a:ext cx="52761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62C6701-3578-A449-8C43-360326995A20}"/>
              </a:ext>
            </a:extLst>
          </p:cNvPr>
          <p:cNvCxnSpPr/>
          <p:nvPr userDrawn="1"/>
        </p:nvCxnSpPr>
        <p:spPr>
          <a:xfrm flipH="1">
            <a:off x="6905296" y="6529308"/>
            <a:ext cx="527619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3224459"/>
      </p:ext>
    </p:extLst>
  </p:cSld>
  <p:clrMap bg1="lt1" tx1="dk1" bg2="lt2" tx2="dk2" accent1="accent1" accent2="accent2" accent3="accent3" accent4="accent4" accent5="accent5" accent6="accent6" hlink="hlink" folHlink="folHlink"/>
  <p:sldLayoutIdLst>
    <p:sldLayoutId id="2147483999" r:id="rId1"/>
    <p:sldLayoutId id="2147484002" r:id="rId2"/>
    <p:sldLayoutId id="2147483746" r:id="rId3"/>
    <p:sldLayoutId id="2147483913" r:id="rId4"/>
    <p:sldLayoutId id="2147483804" r:id="rId5"/>
    <p:sldLayoutId id="2147483931" r:id="rId6"/>
    <p:sldLayoutId id="2147484003" r:id="rId7"/>
    <p:sldLayoutId id="2147484004" r:id="rId8"/>
  </p:sldLayoutIdLst>
  <p:transition>
    <p:fade/>
  </p:transition>
  <p:txStyles>
    <p:titleStyle>
      <a:lvl1pPr algn="ctr" defTabSz="914400" rtl="0" eaLnBrk="1" latinLnBrk="0" hangingPunct="1">
        <a:lnSpc>
          <a:spcPct val="100000"/>
        </a:lnSpc>
        <a:spcBef>
          <a:spcPct val="0"/>
        </a:spcBef>
        <a:buNone/>
        <a:defRPr sz="3600" b="1" kern="1200" cap="all" baseline="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8" userDrawn="1">
          <p15:clr>
            <a:srgbClr val="A4A3A4"/>
          </p15:clr>
        </p15:guide>
        <p15:guide id="2" pos="7152" userDrawn="1">
          <p15:clr>
            <a:srgbClr val="A4A3A4"/>
          </p15:clr>
        </p15:guide>
        <p15:guide id="3" pos="3840" userDrawn="1">
          <p15:clr>
            <a:srgbClr val="A4A3A4"/>
          </p15:clr>
        </p15:guide>
        <p15:guide id="4" orient="horz" pos="115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34.png"/><Relationship Id="rId5" Type="http://schemas.openxmlformats.org/officeDocument/2006/relationships/image" Target="../media/image23.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embed/IvvbiQnVx2o?feature=oembed" TargetMode="Externa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D469EF-7911-2B4E-B077-930B6FFB977C}"/>
              </a:ext>
            </a:extLst>
          </p:cNvPr>
          <p:cNvSpPr>
            <a:spLocks noGrp="1"/>
          </p:cNvSpPr>
          <p:nvPr>
            <p:ph type="ctrTitle"/>
          </p:nvPr>
        </p:nvSpPr>
        <p:spPr/>
        <p:txBody>
          <a:bodyPr>
            <a:normAutofit fontScale="90000"/>
          </a:bodyPr>
          <a:lstStyle/>
          <a:p>
            <a:r>
              <a:rPr lang="en-US" sz="3600" dirty="0"/>
              <a:t>Nitrogen-Fixing Microbial Products</a:t>
            </a:r>
            <a:endParaRPr lang="en-US" dirty="0"/>
          </a:p>
        </p:txBody>
      </p:sp>
      <p:sp>
        <p:nvSpPr>
          <p:cNvPr id="5" name="Subtitle 4">
            <a:extLst>
              <a:ext uri="{FF2B5EF4-FFF2-40B4-BE49-F238E27FC236}">
                <a16:creationId xmlns:a16="http://schemas.microsoft.com/office/drawing/2014/main" id="{CC56872F-C292-794C-9E14-96B42C305F0E}"/>
              </a:ext>
            </a:extLst>
          </p:cNvPr>
          <p:cNvSpPr>
            <a:spLocks noGrp="1"/>
          </p:cNvSpPr>
          <p:nvPr>
            <p:ph type="subTitle" idx="1"/>
          </p:nvPr>
        </p:nvSpPr>
        <p:spPr/>
        <p:txBody>
          <a:bodyPr/>
          <a:lstStyle/>
          <a:p>
            <a:r>
              <a:rPr lang="en-US" dirty="0"/>
              <a:t>A Turning Point for Crop Nitrogen</a:t>
            </a:r>
          </a:p>
          <a:p>
            <a:endParaRPr lang="en-US" dirty="0"/>
          </a:p>
        </p:txBody>
      </p:sp>
    </p:spTree>
    <p:extLst>
      <p:ext uri="{BB962C8B-B14F-4D97-AF65-F5344CB8AC3E}">
        <p14:creationId xmlns:p14="http://schemas.microsoft.com/office/powerpoint/2010/main" val="70841526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EC34314-F0FF-41F4-BC5E-3F3564492B9B}"/>
              </a:ext>
            </a:extLst>
          </p:cNvPr>
          <p:cNvSpPr/>
          <p:nvPr/>
        </p:nvSpPr>
        <p:spPr>
          <a:xfrm>
            <a:off x="0" y="0"/>
            <a:ext cx="12192000" cy="407972"/>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AEAF8C46-B691-431E-89ED-F6928E2CC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pic>
        <p:nvPicPr>
          <p:cNvPr id="21" name="Picture 20">
            <a:extLst>
              <a:ext uri="{FF2B5EF4-FFF2-40B4-BE49-F238E27FC236}">
                <a16:creationId xmlns:a16="http://schemas.microsoft.com/office/drawing/2014/main" id="{EE0091D4-1A32-4DF0-BD03-F8927F09A5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3" name="Picture 12">
            <a:extLst>
              <a:ext uri="{FF2B5EF4-FFF2-40B4-BE49-F238E27FC236}">
                <a16:creationId xmlns:a16="http://schemas.microsoft.com/office/drawing/2014/main" id="{782CFA4E-4035-42BD-849A-FAC5BC212B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pic>
        <p:nvPicPr>
          <p:cNvPr id="5" name="Picture 4">
            <a:extLst>
              <a:ext uri="{FF2B5EF4-FFF2-40B4-BE49-F238E27FC236}">
                <a16:creationId xmlns:a16="http://schemas.microsoft.com/office/drawing/2014/main" id="{4751924C-79F3-4481-A99C-8239F454C0F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7" name="Picture 16">
            <a:extLst>
              <a:ext uri="{FF2B5EF4-FFF2-40B4-BE49-F238E27FC236}">
                <a16:creationId xmlns:a16="http://schemas.microsoft.com/office/drawing/2014/main" id="{A68E123A-879F-473F-A246-07843EE0F38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sp>
        <p:nvSpPr>
          <p:cNvPr id="24" name="Slide header">
            <a:extLst>
              <a:ext uri="{FF2B5EF4-FFF2-40B4-BE49-F238E27FC236}">
                <a16:creationId xmlns:a16="http://schemas.microsoft.com/office/drawing/2014/main" id="{FC9D0B6E-B7C0-40A8-8273-DCABCBE6BD7A}"/>
              </a:ext>
            </a:extLst>
          </p:cNvPr>
          <p:cNvSpPr txBox="1"/>
          <p:nvPr/>
        </p:nvSpPr>
        <p:spPr>
          <a:xfrm>
            <a:off x="1990165" y="2010"/>
            <a:ext cx="8211671" cy="3847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algn="ctr">
              <a:lnSpc>
                <a:spcPct val="95000"/>
              </a:lnSpc>
            </a:pPr>
            <a:r>
              <a:rPr lang="en-US" sz="2000" b="1" dirty="0">
                <a:solidFill>
                  <a:schemeClr val="bg1"/>
                </a:solidFill>
                <a:ea typeface="Avenir" charset="0"/>
                <a:cs typeface="Avenir" charset="0"/>
              </a:rPr>
              <a:t>NITROGEN LOSS AND PRODUCTIVE NITROGEN CYCLE</a:t>
            </a:r>
          </a:p>
        </p:txBody>
      </p:sp>
    </p:spTree>
    <p:extLst>
      <p:ext uri="{BB962C8B-B14F-4D97-AF65-F5344CB8AC3E}">
        <p14:creationId xmlns:p14="http://schemas.microsoft.com/office/powerpoint/2010/main" val="309316419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EC34314-F0FF-41F4-BC5E-3F3564492B9B}"/>
              </a:ext>
            </a:extLst>
          </p:cNvPr>
          <p:cNvSpPr/>
          <p:nvPr/>
        </p:nvSpPr>
        <p:spPr>
          <a:xfrm>
            <a:off x="0" y="0"/>
            <a:ext cx="12192000" cy="407972"/>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AEAF8C46-B691-431E-89ED-F6928E2CC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pic>
        <p:nvPicPr>
          <p:cNvPr id="3" name="Picture 2">
            <a:extLst>
              <a:ext uri="{FF2B5EF4-FFF2-40B4-BE49-F238E27FC236}">
                <a16:creationId xmlns:a16="http://schemas.microsoft.com/office/drawing/2014/main" id="{7405F170-83D1-4504-A2E6-1D2653541D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1645"/>
            <a:ext cx="12192000" cy="6474709"/>
          </a:xfrm>
          <a:prstGeom prst="rect">
            <a:avLst/>
          </a:prstGeom>
        </p:spPr>
      </p:pic>
      <p:pic>
        <p:nvPicPr>
          <p:cNvPr id="21" name="Picture 20">
            <a:extLst>
              <a:ext uri="{FF2B5EF4-FFF2-40B4-BE49-F238E27FC236}">
                <a16:creationId xmlns:a16="http://schemas.microsoft.com/office/drawing/2014/main" id="{EE0091D4-1A32-4DF0-BD03-F8927F09A54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3" name="Picture 12">
            <a:extLst>
              <a:ext uri="{FF2B5EF4-FFF2-40B4-BE49-F238E27FC236}">
                <a16:creationId xmlns:a16="http://schemas.microsoft.com/office/drawing/2014/main" id="{782CFA4E-4035-42BD-849A-FAC5BC212B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pic>
        <p:nvPicPr>
          <p:cNvPr id="5" name="Picture 4">
            <a:extLst>
              <a:ext uri="{FF2B5EF4-FFF2-40B4-BE49-F238E27FC236}">
                <a16:creationId xmlns:a16="http://schemas.microsoft.com/office/drawing/2014/main" id="{4751924C-79F3-4481-A99C-8239F454C0F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7" name="Picture 16">
            <a:extLst>
              <a:ext uri="{FF2B5EF4-FFF2-40B4-BE49-F238E27FC236}">
                <a16:creationId xmlns:a16="http://schemas.microsoft.com/office/drawing/2014/main" id="{A68E123A-879F-473F-A246-07843EE0F3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sp>
        <p:nvSpPr>
          <p:cNvPr id="10" name="Slide header">
            <a:extLst>
              <a:ext uri="{FF2B5EF4-FFF2-40B4-BE49-F238E27FC236}">
                <a16:creationId xmlns:a16="http://schemas.microsoft.com/office/drawing/2014/main" id="{11FA07B7-FC07-4E6B-87D5-D1CB2D059B5A}"/>
              </a:ext>
            </a:extLst>
          </p:cNvPr>
          <p:cNvSpPr txBox="1"/>
          <p:nvPr/>
        </p:nvSpPr>
        <p:spPr>
          <a:xfrm>
            <a:off x="1990165" y="2010"/>
            <a:ext cx="8211671" cy="3847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algn="ctr">
              <a:lnSpc>
                <a:spcPct val="95000"/>
              </a:lnSpc>
            </a:pPr>
            <a:r>
              <a:rPr lang="en-US" sz="2000" b="1" dirty="0">
                <a:solidFill>
                  <a:schemeClr val="bg1"/>
                </a:solidFill>
                <a:ea typeface="Avenir" charset="0"/>
                <a:cs typeface="Avenir" charset="0"/>
              </a:rPr>
              <a:t>NITROGEN LOSS AND PRODUCTIVE NITROGEN CYCLE</a:t>
            </a:r>
          </a:p>
        </p:txBody>
      </p:sp>
    </p:spTree>
    <p:extLst>
      <p:ext uri="{BB962C8B-B14F-4D97-AF65-F5344CB8AC3E}">
        <p14:creationId xmlns:p14="http://schemas.microsoft.com/office/powerpoint/2010/main" val="3916081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lush green field&#10;&#10;Description automatically generated">
            <a:extLst>
              <a:ext uri="{FF2B5EF4-FFF2-40B4-BE49-F238E27FC236}">
                <a16:creationId xmlns:a16="http://schemas.microsoft.com/office/drawing/2014/main" id="{BC224A94-5834-489F-BFF5-4B16B596C7D9}"/>
              </a:ext>
            </a:extLst>
          </p:cNvPr>
          <p:cNvPicPr>
            <a:picLocks noChangeAspect="1"/>
          </p:cNvPicPr>
          <p:nvPr/>
        </p:nvPicPr>
        <p:blipFill rotWithShape="1">
          <a:blip r:embed="rId3">
            <a:extLst>
              <a:ext uri="{28A0092B-C50C-407E-A947-70E740481C1C}">
                <a14:useLocalDpi xmlns:a14="http://schemas.microsoft.com/office/drawing/2010/main" val="0"/>
              </a:ext>
            </a:extLst>
          </a:blip>
          <a:srcRect t="-23735" b="37447"/>
          <a:stretch/>
        </p:blipFill>
        <p:spPr>
          <a:xfrm>
            <a:off x="-6928" y="1545201"/>
            <a:ext cx="12198927" cy="5312799"/>
          </a:xfrm>
          <a:prstGeom prst="rect">
            <a:avLst/>
          </a:prstGeom>
        </p:spPr>
      </p:pic>
      <p:sp>
        <p:nvSpPr>
          <p:cNvPr id="4" name="Title 3">
            <a:extLst>
              <a:ext uri="{FF2B5EF4-FFF2-40B4-BE49-F238E27FC236}">
                <a16:creationId xmlns:a16="http://schemas.microsoft.com/office/drawing/2014/main" id="{58B089B0-DF3A-6344-B8E1-5B5A23FF5544}"/>
              </a:ext>
            </a:extLst>
          </p:cNvPr>
          <p:cNvSpPr>
            <a:spLocks noGrp="1"/>
          </p:cNvSpPr>
          <p:nvPr>
            <p:ph type="title"/>
          </p:nvPr>
        </p:nvSpPr>
        <p:spPr>
          <a:xfrm>
            <a:off x="-6929" y="4787150"/>
            <a:ext cx="12198927" cy="1438253"/>
          </a:xfrm>
          <a:solidFill>
            <a:srgbClr val="233544"/>
          </a:solidFill>
        </p:spPr>
        <p:txBody>
          <a:bodyPr>
            <a:noAutofit/>
          </a:bodyPr>
          <a:lstStyle/>
          <a:p>
            <a:r>
              <a:rPr lang="en-US" sz="5400" dirty="0">
                <a:solidFill>
                  <a:schemeClr val="bg1"/>
                </a:solidFill>
              </a:rPr>
              <a:t>Better nitrogen is here</a:t>
            </a:r>
          </a:p>
        </p:txBody>
      </p:sp>
      <p:sp>
        <p:nvSpPr>
          <p:cNvPr id="48" name="Text Placeholder 47">
            <a:extLst>
              <a:ext uri="{FF2B5EF4-FFF2-40B4-BE49-F238E27FC236}">
                <a16:creationId xmlns:a16="http://schemas.microsoft.com/office/drawing/2014/main" id="{66E49E5B-0F82-456E-AC6C-260CBF7BF7EE}"/>
              </a:ext>
            </a:extLst>
          </p:cNvPr>
          <p:cNvSpPr>
            <a:spLocks noGrp="1"/>
          </p:cNvSpPr>
          <p:nvPr>
            <p:ph type="body" sz="quarter" idx="10"/>
          </p:nvPr>
        </p:nvSpPr>
        <p:spPr>
          <a:xfrm>
            <a:off x="2324101" y="2034476"/>
            <a:ext cx="7543798" cy="352425"/>
          </a:xfrm>
        </p:spPr>
        <p:txBody>
          <a:bodyPr/>
          <a:lstStyle/>
          <a:p>
            <a:r>
              <a:rPr lang="en-US" sz="2800" dirty="0">
                <a:solidFill>
                  <a:srgbClr val="233544"/>
                </a:solidFill>
              </a:rPr>
              <a:t>Nitrogen’s Turning Point</a:t>
            </a:r>
          </a:p>
        </p:txBody>
      </p:sp>
      <p:pic>
        <p:nvPicPr>
          <p:cNvPr id="18" name="Picture 17">
            <a:extLst>
              <a:ext uri="{FF2B5EF4-FFF2-40B4-BE49-F238E27FC236}">
                <a16:creationId xmlns:a16="http://schemas.microsoft.com/office/drawing/2014/main" id="{F4AD3C12-02AC-4562-ABBE-CFCD51115A8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19718" y="931791"/>
            <a:ext cx="4883625" cy="864359"/>
          </a:xfrm>
          <a:prstGeom prst="rect">
            <a:avLst/>
          </a:prstGeom>
        </p:spPr>
      </p:pic>
    </p:spTree>
    <p:extLst>
      <p:ext uri="{BB962C8B-B14F-4D97-AF65-F5344CB8AC3E}">
        <p14:creationId xmlns:p14="http://schemas.microsoft.com/office/powerpoint/2010/main" val="1139490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animEffect transition="in" filter="fade">
                                      <p:cBhvr>
                                        <p:cTn id="7" dur="1000"/>
                                        <p:tgtEl>
                                          <p:spTgt spid="48">
                                            <p:txEl>
                                              <p:pRg st="0" end="0"/>
                                            </p:txEl>
                                          </p:spTgt>
                                        </p:tgtEl>
                                      </p:cBhvr>
                                    </p:animEffect>
                                    <p:anim calcmode="lin" valueType="num">
                                      <p:cBhvr>
                                        <p:cTn id="8" dur="10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0C30E90-FE10-445D-A645-960A02BA9424}"/>
              </a:ext>
            </a:extLst>
          </p:cNvPr>
          <p:cNvPicPr>
            <a:picLocks noChangeAspect="1"/>
          </p:cNvPicPr>
          <p:nvPr/>
        </p:nvPicPr>
        <p:blipFill rotWithShape="1">
          <a:blip r:embed="rId3">
            <a:extLst>
              <a:ext uri="{28A0092B-C50C-407E-A947-70E740481C1C}">
                <a14:useLocalDpi xmlns:a14="http://schemas.microsoft.com/office/drawing/2010/main" val="0"/>
              </a:ext>
            </a:extLst>
          </a:blip>
          <a:srcRect b="12157"/>
          <a:stretch/>
        </p:blipFill>
        <p:spPr>
          <a:xfrm>
            <a:off x="0" y="183609"/>
            <a:ext cx="12192000" cy="5988591"/>
          </a:xfrm>
          <a:prstGeom prst="rect">
            <a:avLst/>
          </a:prstGeom>
        </p:spPr>
      </p:pic>
      <p:sp>
        <p:nvSpPr>
          <p:cNvPr id="6" name="Freeform 5"/>
          <p:cNvSpPr/>
          <p:nvPr/>
        </p:nvSpPr>
        <p:spPr bwMode="auto">
          <a:xfrm>
            <a:off x="3431587" y="160354"/>
            <a:ext cx="8656016" cy="3402654"/>
          </a:xfrm>
          <a:custGeom>
            <a:avLst/>
            <a:gdLst>
              <a:gd name="connsiteX0" fmla="*/ 0 w 4572000"/>
              <a:gd name="connsiteY0" fmla="*/ 2648373 h 2882053"/>
              <a:gd name="connsiteX1" fmla="*/ 1219200 w 4572000"/>
              <a:gd name="connsiteY1" fmla="*/ 2231813 h 2882053"/>
              <a:gd name="connsiteX2" fmla="*/ 2072640 w 4572000"/>
              <a:gd name="connsiteY2" fmla="*/ 37253 h 2882053"/>
              <a:gd name="connsiteX3" fmla="*/ 3241040 w 4572000"/>
              <a:gd name="connsiteY3" fmla="*/ 2455333 h 2882053"/>
              <a:gd name="connsiteX4" fmla="*/ 4572000 w 4572000"/>
              <a:gd name="connsiteY4" fmla="*/ 2597573 h 2882053"/>
              <a:gd name="connsiteX0" fmla="*/ 0 w 4876800"/>
              <a:gd name="connsiteY0" fmla="*/ 2648373 h 2882053"/>
              <a:gd name="connsiteX1" fmla="*/ 1524000 w 4876800"/>
              <a:gd name="connsiteY1" fmla="*/ 2231813 h 2882053"/>
              <a:gd name="connsiteX2" fmla="*/ 2377440 w 4876800"/>
              <a:gd name="connsiteY2" fmla="*/ 37253 h 2882053"/>
              <a:gd name="connsiteX3" fmla="*/ 3545840 w 4876800"/>
              <a:gd name="connsiteY3" fmla="*/ 2455333 h 2882053"/>
              <a:gd name="connsiteX4" fmla="*/ 4876800 w 4876800"/>
              <a:gd name="connsiteY4" fmla="*/ 2597573 h 2882053"/>
              <a:gd name="connsiteX0" fmla="*/ 0 w 4876800"/>
              <a:gd name="connsiteY0" fmla="*/ 2648373 h 2882053"/>
              <a:gd name="connsiteX1" fmla="*/ 1524000 w 4876800"/>
              <a:gd name="connsiteY1" fmla="*/ 2231813 h 2882053"/>
              <a:gd name="connsiteX2" fmla="*/ 2377440 w 4876800"/>
              <a:gd name="connsiteY2" fmla="*/ 37253 h 2882053"/>
              <a:gd name="connsiteX3" fmla="*/ 3545840 w 4876800"/>
              <a:gd name="connsiteY3" fmla="*/ 2455333 h 2882053"/>
              <a:gd name="connsiteX4" fmla="*/ 4876800 w 4876800"/>
              <a:gd name="connsiteY4" fmla="*/ 2597573 h 2882053"/>
              <a:gd name="connsiteX0" fmla="*/ 0 w 5029200"/>
              <a:gd name="connsiteY0" fmla="*/ 2648373 h 2907453"/>
              <a:gd name="connsiteX1" fmla="*/ 1524000 w 5029200"/>
              <a:gd name="connsiteY1" fmla="*/ 2231813 h 2907453"/>
              <a:gd name="connsiteX2" fmla="*/ 2377440 w 5029200"/>
              <a:gd name="connsiteY2" fmla="*/ 37253 h 2907453"/>
              <a:gd name="connsiteX3" fmla="*/ 3545840 w 5029200"/>
              <a:gd name="connsiteY3" fmla="*/ 2455333 h 2907453"/>
              <a:gd name="connsiteX4" fmla="*/ 5029200 w 5029200"/>
              <a:gd name="connsiteY4" fmla="*/ 2749973 h 2907453"/>
              <a:gd name="connsiteX0" fmla="*/ 0 w 5029200"/>
              <a:gd name="connsiteY0" fmla="*/ 2800773 h 2907453"/>
              <a:gd name="connsiteX1" fmla="*/ 1524000 w 5029200"/>
              <a:gd name="connsiteY1" fmla="*/ 2231813 h 2907453"/>
              <a:gd name="connsiteX2" fmla="*/ 2377440 w 5029200"/>
              <a:gd name="connsiteY2" fmla="*/ 37253 h 2907453"/>
              <a:gd name="connsiteX3" fmla="*/ 3545840 w 5029200"/>
              <a:gd name="connsiteY3" fmla="*/ 2455333 h 2907453"/>
              <a:gd name="connsiteX4" fmla="*/ 5029200 w 5029200"/>
              <a:gd name="connsiteY4" fmla="*/ 2749973 h 2907453"/>
              <a:gd name="connsiteX0" fmla="*/ 0 w 5029200"/>
              <a:gd name="connsiteY0" fmla="*/ 2800773 h 2907453"/>
              <a:gd name="connsiteX1" fmla="*/ 1524000 w 5029200"/>
              <a:gd name="connsiteY1" fmla="*/ 2231813 h 2907453"/>
              <a:gd name="connsiteX2" fmla="*/ 2377440 w 5029200"/>
              <a:gd name="connsiteY2" fmla="*/ 37253 h 2907453"/>
              <a:gd name="connsiteX3" fmla="*/ 3545840 w 5029200"/>
              <a:gd name="connsiteY3" fmla="*/ 2455333 h 2907453"/>
              <a:gd name="connsiteX4" fmla="*/ 5029200 w 5029200"/>
              <a:gd name="connsiteY4" fmla="*/ 2749973 h 2907453"/>
              <a:gd name="connsiteX0" fmla="*/ 0 w 5049520"/>
              <a:gd name="connsiteY0" fmla="*/ 2800773 h 2919306"/>
              <a:gd name="connsiteX1" fmla="*/ 1524000 w 5049520"/>
              <a:gd name="connsiteY1" fmla="*/ 2231813 h 2919306"/>
              <a:gd name="connsiteX2" fmla="*/ 2377440 w 5049520"/>
              <a:gd name="connsiteY2" fmla="*/ 37253 h 2919306"/>
              <a:gd name="connsiteX3" fmla="*/ 3545840 w 5049520"/>
              <a:gd name="connsiteY3" fmla="*/ 2455333 h 2919306"/>
              <a:gd name="connsiteX4" fmla="*/ 5049520 w 5049520"/>
              <a:gd name="connsiteY4" fmla="*/ 2821093 h 2919306"/>
              <a:gd name="connsiteX0" fmla="*/ 0 w 5049520"/>
              <a:gd name="connsiteY0" fmla="*/ 2800773 h 2919306"/>
              <a:gd name="connsiteX1" fmla="*/ 1524000 w 5049520"/>
              <a:gd name="connsiteY1" fmla="*/ 2231813 h 2919306"/>
              <a:gd name="connsiteX2" fmla="*/ 2377440 w 5049520"/>
              <a:gd name="connsiteY2" fmla="*/ 37253 h 2919306"/>
              <a:gd name="connsiteX3" fmla="*/ 3545840 w 5049520"/>
              <a:gd name="connsiteY3" fmla="*/ 2455333 h 2919306"/>
              <a:gd name="connsiteX4" fmla="*/ 5049520 w 5049520"/>
              <a:gd name="connsiteY4" fmla="*/ 2821093 h 2919306"/>
              <a:gd name="connsiteX0" fmla="*/ 0 w 5049520"/>
              <a:gd name="connsiteY0" fmla="*/ 2797387 h 2915920"/>
              <a:gd name="connsiteX1" fmla="*/ 1524000 w 5049520"/>
              <a:gd name="connsiteY1" fmla="*/ 2228427 h 2915920"/>
              <a:gd name="connsiteX2" fmla="*/ 2377440 w 5049520"/>
              <a:gd name="connsiteY2" fmla="*/ 33867 h 2915920"/>
              <a:gd name="connsiteX3" fmla="*/ 3545840 w 5049520"/>
              <a:gd name="connsiteY3" fmla="*/ 2451947 h 2915920"/>
              <a:gd name="connsiteX4" fmla="*/ 5049520 w 5049520"/>
              <a:gd name="connsiteY4" fmla="*/ 2817707 h 2915920"/>
              <a:gd name="connsiteX0" fmla="*/ 0 w 5049520"/>
              <a:gd name="connsiteY0" fmla="*/ 2785533 h 2904066"/>
              <a:gd name="connsiteX1" fmla="*/ 1524000 w 5049520"/>
              <a:gd name="connsiteY1" fmla="*/ 2216573 h 2904066"/>
              <a:gd name="connsiteX2" fmla="*/ 2377440 w 5049520"/>
              <a:gd name="connsiteY2" fmla="*/ 22013 h 2904066"/>
              <a:gd name="connsiteX3" fmla="*/ 3545840 w 5049520"/>
              <a:gd name="connsiteY3" fmla="*/ 2440093 h 2904066"/>
              <a:gd name="connsiteX4" fmla="*/ 5049520 w 5049520"/>
              <a:gd name="connsiteY4" fmla="*/ 2805853 h 2904066"/>
              <a:gd name="connsiteX0" fmla="*/ 0 w 5049520"/>
              <a:gd name="connsiteY0" fmla="*/ 2763520 h 2882053"/>
              <a:gd name="connsiteX1" fmla="*/ 1524000 w 5049520"/>
              <a:gd name="connsiteY1" fmla="*/ 2194560 h 2882053"/>
              <a:gd name="connsiteX2" fmla="*/ 2377440 w 5049520"/>
              <a:gd name="connsiteY2" fmla="*/ 0 h 2882053"/>
              <a:gd name="connsiteX3" fmla="*/ 3545840 w 5049520"/>
              <a:gd name="connsiteY3" fmla="*/ 2418080 h 2882053"/>
              <a:gd name="connsiteX4" fmla="*/ 5049520 w 5049520"/>
              <a:gd name="connsiteY4" fmla="*/ 2783840 h 2882053"/>
              <a:gd name="connsiteX0" fmla="*/ 0 w 5049520"/>
              <a:gd name="connsiteY0" fmla="*/ 2763520 h 2882053"/>
              <a:gd name="connsiteX1" fmla="*/ 1524000 w 5049520"/>
              <a:gd name="connsiteY1" fmla="*/ 2194560 h 2882053"/>
              <a:gd name="connsiteX2" fmla="*/ 2529840 w 5049520"/>
              <a:gd name="connsiteY2" fmla="*/ 0 h 2882053"/>
              <a:gd name="connsiteX3" fmla="*/ 3545840 w 5049520"/>
              <a:gd name="connsiteY3" fmla="*/ 2418080 h 2882053"/>
              <a:gd name="connsiteX4" fmla="*/ 5049520 w 5049520"/>
              <a:gd name="connsiteY4" fmla="*/ 2783840 h 2882053"/>
              <a:gd name="connsiteX0" fmla="*/ 0 w 5049520"/>
              <a:gd name="connsiteY0" fmla="*/ 2765213 h 2883746"/>
              <a:gd name="connsiteX1" fmla="*/ 1524000 w 5049520"/>
              <a:gd name="connsiteY1" fmla="*/ 2196253 h 2883746"/>
              <a:gd name="connsiteX2" fmla="*/ 2529840 w 5049520"/>
              <a:gd name="connsiteY2" fmla="*/ 1693 h 2883746"/>
              <a:gd name="connsiteX3" fmla="*/ 3545840 w 5049520"/>
              <a:gd name="connsiteY3" fmla="*/ 2419773 h 2883746"/>
              <a:gd name="connsiteX4" fmla="*/ 5049520 w 5049520"/>
              <a:gd name="connsiteY4" fmla="*/ 2785533 h 2883746"/>
              <a:gd name="connsiteX0" fmla="*/ 0 w 5049520"/>
              <a:gd name="connsiteY0" fmla="*/ 2771987 h 2890520"/>
              <a:gd name="connsiteX1" fmla="*/ 1524000 w 5049520"/>
              <a:gd name="connsiteY1" fmla="*/ 2203027 h 2890520"/>
              <a:gd name="connsiteX2" fmla="*/ 2529840 w 5049520"/>
              <a:gd name="connsiteY2" fmla="*/ 8467 h 2890520"/>
              <a:gd name="connsiteX3" fmla="*/ 3545840 w 5049520"/>
              <a:gd name="connsiteY3" fmla="*/ 2426547 h 2890520"/>
              <a:gd name="connsiteX4" fmla="*/ 5049520 w 5049520"/>
              <a:gd name="connsiteY4" fmla="*/ 2792307 h 2890520"/>
              <a:gd name="connsiteX0" fmla="*/ 0 w 5049520"/>
              <a:gd name="connsiteY0" fmla="*/ 2771987 h 2890520"/>
              <a:gd name="connsiteX1" fmla="*/ 914400 w 5049520"/>
              <a:gd name="connsiteY1" fmla="*/ 2203027 h 2890520"/>
              <a:gd name="connsiteX2" fmla="*/ 2529840 w 5049520"/>
              <a:gd name="connsiteY2" fmla="*/ 8467 h 2890520"/>
              <a:gd name="connsiteX3" fmla="*/ 3545840 w 5049520"/>
              <a:gd name="connsiteY3" fmla="*/ 2426547 h 2890520"/>
              <a:gd name="connsiteX4" fmla="*/ 5049520 w 5049520"/>
              <a:gd name="connsiteY4" fmla="*/ 2792307 h 2890520"/>
              <a:gd name="connsiteX0" fmla="*/ 0 w 5049520"/>
              <a:gd name="connsiteY0" fmla="*/ 2771987 h 2797387"/>
              <a:gd name="connsiteX1" fmla="*/ 914400 w 5049520"/>
              <a:gd name="connsiteY1" fmla="*/ 2203027 h 2797387"/>
              <a:gd name="connsiteX2" fmla="*/ 2529840 w 5049520"/>
              <a:gd name="connsiteY2" fmla="*/ 8467 h 2797387"/>
              <a:gd name="connsiteX3" fmla="*/ 4003040 w 5049520"/>
              <a:gd name="connsiteY3" fmla="*/ 2197947 h 2797387"/>
              <a:gd name="connsiteX4" fmla="*/ 5049520 w 5049520"/>
              <a:gd name="connsiteY4" fmla="*/ 2792307 h 2797387"/>
              <a:gd name="connsiteX0" fmla="*/ 0 w 5049520"/>
              <a:gd name="connsiteY0" fmla="*/ 2765213 h 2790613"/>
              <a:gd name="connsiteX1" fmla="*/ 914400 w 5049520"/>
              <a:gd name="connsiteY1" fmla="*/ 2196253 h 2790613"/>
              <a:gd name="connsiteX2" fmla="*/ 2529840 w 5049520"/>
              <a:gd name="connsiteY2" fmla="*/ 1693 h 2790613"/>
              <a:gd name="connsiteX3" fmla="*/ 4003040 w 5049520"/>
              <a:gd name="connsiteY3" fmla="*/ 2191173 h 2790613"/>
              <a:gd name="connsiteX4" fmla="*/ 5049520 w 5049520"/>
              <a:gd name="connsiteY4" fmla="*/ 2785533 h 2790613"/>
              <a:gd name="connsiteX0" fmla="*/ 0 w 5049520"/>
              <a:gd name="connsiteY0" fmla="*/ 2772069 h 2797469"/>
              <a:gd name="connsiteX1" fmla="*/ 914400 w 5049520"/>
              <a:gd name="connsiteY1" fmla="*/ 2203109 h 2797469"/>
              <a:gd name="connsiteX2" fmla="*/ 2529840 w 5049520"/>
              <a:gd name="connsiteY2" fmla="*/ 8549 h 2797469"/>
              <a:gd name="connsiteX3" fmla="*/ 4003040 w 5049520"/>
              <a:gd name="connsiteY3" fmla="*/ 2198029 h 2797469"/>
              <a:gd name="connsiteX4" fmla="*/ 5049520 w 5049520"/>
              <a:gd name="connsiteY4" fmla="*/ 2792389 h 2797469"/>
              <a:gd name="connsiteX0" fmla="*/ 0 w 5049520"/>
              <a:gd name="connsiteY0" fmla="*/ 2772069 h 2797469"/>
              <a:gd name="connsiteX1" fmla="*/ 914400 w 5049520"/>
              <a:gd name="connsiteY1" fmla="*/ 2203109 h 2797469"/>
              <a:gd name="connsiteX2" fmla="*/ 2529840 w 5049520"/>
              <a:gd name="connsiteY2" fmla="*/ 8549 h 2797469"/>
              <a:gd name="connsiteX3" fmla="*/ 4115169 w 5049520"/>
              <a:gd name="connsiteY3" fmla="*/ 2198029 h 2797469"/>
              <a:gd name="connsiteX4" fmla="*/ 5049520 w 5049520"/>
              <a:gd name="connsiteY4" fmla="*/ 2792389 h 2797469"/>
              <a:gd name="connsiteX0" fmla="*/ 0 w 5049520"/>
              <a:gd name="connsiteY0" fmla="*/ 2772069 h 2797469"/>
              <a:gd name="connsiteX1" fmla="*/ 914400 w 5049520"/>
              <a:gd name="connsiteY1" fmla="*/ 2203109 h 2797469"/>
              <a:gd name="connsiteX2" fmla="*/ 2529840 w 5049520"/>
              <a:gd name="connsiteY2" fmla="*/ 8549 h 2797469"/>
              <a:gd name="connsiteX3" fmla="*/ 4115169 w 5049520"/>
              <a:gd name="connsiteY3" fmla="*/ 2198029 h 2797469"/>
              <a:gd name="connsiteX4" fmla="*/ 5049520 w 5049520"/>
              <a:gd name="connsiteY4" fmla="*/ 2792389 h 2797469"/>
              <a:gd name="connsiteX0" fmla="*/ 0 w 5049520"/>
              <a:gd name="connsiteY0" fmla="*/ 2772069 h 2797469"/>
              <a:gd name="connsiteX1" fmla="*/ 914400 w 5049520"/>
              <a:gd name="connsiteY1" fmla="*/ 2203109 h 2797469"/>
              <a:gd name="connsiteX2" fmla="*/ 2529840 w 5049520"/>
              <a:gd name="connsiteY2" fmla="*/ 8549 h 2797469"/>
              <a:gd name="connsiteX3" fmla="*/ 4115169 w 5049520"/>
              <a:gd name="connsiteY3" fmla="*/ 2198029 h 2797469"/>
              <a:gd name="connsiteX4" fmla="*/ 5049520 w 5049520"/>
              <a:gd name="connsiteY4" fmla="*/ 2792389 h 2797469"/>
              <a:gd name="connsiteX0" fmla="*/ 0 w 5049520"/>
              <a:gd name="connsiteY0" fmla="*/ 2772069 h 2797469"/>
              <a:gd name="connsiteX1" fmla="*/ 914400 w 5049520"/>
              <a:gd name="connsiteY1" fmla="*/ 2203109 h 2797469"/>
              <a:gd name="connsiteX2" fmla="*/ 2529840 w 5049520"/>
              <a:gd name="connsiteY2" fmla="*/ 8549 h 2797469"/>
              <a:gd name="connsiteX3" fmla="*/ 4115169 w 5049520"/>
              <a:gd name="connsiteY3" fmla="*/ 2198029 h 2797469"/>
              <a:gd name="connsiteX4" fmla="*/ 5049520 w 5049520"/>
              <a:gd name="connsiteY4" fmla="*/ 2792389 h 2797469"/>
              <a:gd name="connsiteX0" fmla="*/ 0 w 5049520"/>
              <a:gd name="connsiteY0" fmla="*/ 2772069 h 2797469"/>
              <a:gd name="connsiteX1" fmla="*/ 914400 w 5049520"/>
              <a:gd name="connsiteY1" fmla="*/ 2203109 h 2797469"/>
              <a:gd name="connsiteX2" fmla="*/ 2529840 w 5049520"/>
              <a:gd name="connsiteY2" fmla="*/ 8549 h 2797469"/>
              <a:gd name="connsiteX3" fmla="*/ 4115169 w 5049520"/>
              <a:gd name="connsiteY3" fmla="*/ 2198029 h 2797469"/>
              <a:gd name="connsiteX4" fmla="*/ 5049520 w 5049520"/>
              <a:gd name="connsiteY4" fmla="*/ 2792389 h 2797469"/>
              <a:gd name="connsiteX0" fmla="*/ 0 w 5049520"/>
              <a:gd name="connsiteY0" fmla="*/ 2772069 h 2797469"/>
              <a:gd name="connsiteX1" fmla="*/ 914400 w 5049520"/>
              <a:gd name="connsiteY1" fmla="*/ 2203109 h 2797469"/>
              <a:gd name="connsiteX2" fmla="*/ 2529840 w 5049520"/>
              <a:gd name="connsiteY2" fmla="*/ 8549 h 2797469"/>
              <a:gd name="connsiteX3" fmla="*/ 4115169 w 5049520"/>
              <a:gd name="connsiteY3" fmla="*/ 2198029 h 2797469"/>
              <a:gd name="connsiteX4" fmla="*/ 5049520 w 5049520"/>
              <a:gd name="connsiteY4" fmla="*/ 2792389 h 2797469"/>
              <a:gd name="connsiteX0" fmla="*/ 0 w 5049520"/>
              <a:gd name="connsiteY0" fmla="*/ 2765130 h 2790530"/>
              <a:gd name="connsiteX1" fmla="*/ 2529840 w 5049520"/>
              <a:gd name="connsiteY1" fmla="*/ 1610 h 2790530"/>
              <a:gd name="connsiteX2" fmla="*/ 4115169 w 5049520"/>
              <a:gd name="connsiteY2" fmla="*/ 2191090 h 2790530"/>
              <a:gd name="connsiteX3" fmla="*/ 5049520 w 5049520"/>
              <a:gd name="connsiteY3" fmla="*/ 2785450 h 2790530"/>
              <a:gd name="connsiteX0" fmla="*/ 0 w 5049520"/>
              <a:gd name="connsiteY0" fmla="*/ 2765131 h 2790531"/>
              <a:gd name="connsiteX1" fmla="*/ 2529840 w 5049520"/>
              <a:gd name="connsiteY1" fmla="*/ 1611 h 2790531"/>
              <a:gd name="connsiteX2" fmla="*/ 4115169 w 5049520"/>
              <a:gd name="connsiteY2" fmla="*/ 2191091 h 2790531"/>
              <a:gd name="connsiteX3" fmla="*/ 5049520 w 5049520"/>
              <a:gd name="connsiteY3" fmla="*/ 2785451 h 2790531"/>
              <a:gd name="connsiteX0" fmla="*/ 0 w 5049520"/>
              <a:gd name="connsiteY0" fmla="*/ 2765131 h 2790531"/>
              <a:gd name="connsiteX1" fmla="*/ 2529840 w 5049520"/>
              <a:gd name="connsiteY1" fmla="*/ 1611 h 2790531"/>
              <a:gd name="connsiteX2" fmla="*/ 4115169 w 5049520"/>
              <a:gd name="connsiteY2" fmla="*/ 2191091 h 2790531"/>
              <a:gd name="connsiteX3" fmla="*/ 5049520 w 5049520"/>
              <a:gd name="connsiteY3" fmla="*/ 2785451 h 2790531"/>
              <a:gd name="connsiteX0" fmla="*/ 0 w 5049520"/>
              <a:gd name="connsiteY0" fmla="*/ 2765131 h 2790531"/>
              <a:gd name="connsiteX1" fmla="*/ 2529840 w 5049520"/>
              <a:gd name="connsiteY1" fmla="*/ 1611 h 2790531"/>
              <a:gd name="connsiteX2" fmla="*/ 4115169 w 5049520"/>
              <a:gd name="connsiteY2" fmla="*/ 2191091 h 2790531"/>
              <a:gd name="connsiteX3" fmla="*/ 5049520 w 5049520"/>
              <a:gd name="connsiteY3" fmla="*/ 2785451 h 2790531"/>
              <a:gd name="connsiteX0" fmla="*/ 0 w 5049520"/>
              <a:gd name="connsiteY0" fmla="*/ 2763519 h 2783839"/>
              <a:gd name="connsiteX1" fmla="*/ 2529840 w 5049520"/>
              <a:gd name="connsiteY1" fmla="*/ -1 h 2783839"/>
              <a:gd name="connsiteX2" fmla="*/ 5049520 w 5049520"/>
              <a:gd name="connsiteY2" fmla="*/ 2783839 h 2783839"/>
              <a:gd name="connsiteX0" fmla="*/ 0 w 5049520"/>
              <a:gd name="connsiteY0" fmla="*/ 2763520 h 2783840"/>
              <a:gd name="connsiteX1" fmla="*/ 2529840 w 5049520"/>
              <a:gd name="connsiteY1" fmla="*/ 0 h 2783840"/>
              <a:gd name="connsiteX2" fmla="*/ 5049520 w 5049520"/>
              <a:gd name="connsiteY2" fmla="*/ 2783840 h 2783840"/>
              <a:gd name="connsiteX0" fmla="*/ 0 w 5049520"/>
              <a:gd name="connsiteY0" fmla="*/ 2763520 h 2783840"/>
              <a:gd name="connsiteX1" fmla="*/ 2529840 w 5049520"/>
              <a:gd name="connsiteY1" fmla="*/ 0 h 2783840"/>
              <a:gd name="connsiteX2" fmla="*/ 5049520 w 5049520"/>
              <a:gd name="connsiteY2" fmla="*/ 2783840 h 2783840"/>
              <a:gd name="connsiteX0" fmla="*/ 0 w 5049520"/>
              <a:gd name="connsiteY0" fmla="*/ 2763520 h 2783840"/>
              <a:gd name="connsiteX1" fmla="*/ 2529840 w 5049520"/>
              <a:gd name="connsiteY1" fmla="*/ 0 h 2783840"/>
              <a:gd name="connsiteX2" fmla="*/ 5049520 w 5049520"/>
              <a:gd name="connsiteY2" fmla="*/ 2783840 h 2783840"/>
              <a:gd name="connsiteX0" fmla="*/ 0 w 5049520"/>
              <a:gd name="connsiteY0" fmla="*/ 2763520 h 2783840"/>
              <a:gd name="connsiteX1" fmla="*/ 2529840 w 5049520"/>
              <a:gd name="connsiteY1" fmla="*/ 0 h 2783840"/>
              <a:gd name="connsiteX2" fmla="*/ 5049520 w 5049520"/>
              <a:gd name="connsiteY2" fmla="*/ 2783840 h 2783840"/>
              <a:gd name="connsiteX0" fmla="*/ 0 w 5049520"/>
              <a:gd name="connsiteY0" fmla="*/ 2763520 h 2783840"/>
              <a:gd name="connsiteX1" fmla="*/ 2529840 w 5049520"/>
              <a:gd name="connsiteY1" fmla="*/ 0 h 2783840"/>
              <a:gd name="connsiteX2" fmla="*/ 5049520 w 5049520"/>
              <a:gd name="connsiteY2" fmla="*/ 2783840 h 2783840"/>
              <a:gd name="connsiteX0" fmla="*/ 0 w 5049520"/>
              <a:gd name="connsiteY0" fmla="*/ 2763520 h 2783840"/>
              <a:gd name="connsiteX1" fmla="*/ 2529840 w 5049520"/>
              <a:gd name="connsiteY1" fmla="*/ 0 h 2783840"/>
              <a:gd name="connsiteX2" fmla="*/ 5049520 w 5049520"/>
              <a:gd name="connsiteY2" fmla="*/ 2783840 h 2783840"/>
              <a:gd name="connsiteX0" fmla="*/ 0 w 5049520"/>
              <a:gd name="connsiteY0" fmla="*/ 2768583 h 2788903"/>
              <a:gd name="connsiteX1" fmla="*/ 2529840 w 5049520"/>
              <a:gd name="connsiteY1" fmla="*/ 5063 h 2788903"/>
              <a:gd name="connsiteX2" fmla="*/ 5049520 w 5049520"/>
              <a:gd name="connsiteY2" fmla="*/ 2788903 h 2788903"/>
              <a:gd name="connsiteX0" fmla="*/ 0 w 5049520"/>
              <a:gd name="connsiteY0" fmla="*/ 2768583 h 2788903"/>
              <a:gd name="connsiteX1" fmla="*/ 2529840 w 5049520"/>
              <a:gd name="connsiteY1" fmla="*/ 5063 h 2788903"/>
              <a:gd name="connsiteX2" fmla="*/ 5049520 w 5049520"/>
              <a:gd name="connsiteY2" fmla="*/ 2788903 h 2788903"/>
              <a:gd name="connsiteX0" fmla="*/ 0 w 5049520"/>
              <a:gd name="connsiteY0" fmla="*/ 2768583 h 2788903"/>
              <a:gd name="connsiteX1" fmla="*/ 2529840 w 5049520"/>
              <a:gd name="connsiteY1" fmla="*/ 5063 h 2788903"/>
              <a:gd name="connsiteX2" fmla="*/ 5049520 w 5049520"/>
              <a:gd name="connsiteY2" fmla="*/ 2788903 h 2788903"/>
              <a:gd name="connsiteX0" fmla="*/ 0 w 5049520"/>
              <a:gd name="connsiteY0" fmla="*/ 2839433 h 2859753"/>
              <a:gd name="connsiteX1" fmla="*/ 3339669 w 5049520"/>
              <a:gd name="connsiteY1" fmla="*/ 7 h 2859753"/>
              <a:gd name="connsiteX2" fmla="*/ 5049520 w 5049520"/>
              <a:gd name="connsiteY2" fmla="*/ 2859753 h 2859753"/>
              <a:gd name="connsiteX0" fmla="*/ 0 w 5049520"/>
              <a:gd name="connsiteY0" fmla="*/ 2839433 h 2859753"/>
              <a:gd name="connsiteX1" fmla="*/ 3339669 w 5049520"/>
              <a:gd name="connsiteY1" fmla="*/ 7 h 2859753"/>
              <a:gd name="connsiteX2" fmla="*/ 5049520 w 5049520"/>
              <a:gd name="connsiteY2" fmla="*/ 2859753 h 2859753"/>
              <a:gd name="connsiteX0" fmla="*/ 0 w 5049520"/>
              <a:gd name="connsiteY0" fmla="*/ 2839433 h 2859753"/>
              <a:gd name="connsiteX1" fmla="*/ 3339669 w 5049520"/>
              <a:gd name="connsiteY1" fmla="*/ 7 h 2859753"/>
              <a:gd name="connsiteX2" fmla="*/ 5049520 w 5049520"/>
              <a:gd name="connsiteY2" fmla="*/ 2859753 h 2859753"/>
              <a:gd name="connsiteX0" fmla="*/ 0 w 5049520"/>
              <a:gd name="connsiteY0" fmla="*/ 2839433 h 2859753"/>
              <a:gd name="connsiteX1" fmla="*/ 3339669 w 5049520"/>
              <a:gd name="connsiteY1" fmla="*/ 7 h 2859753"/>
              <a:gd name="connsiteX2" fmla="*/ 5049520 w 5049520"/>
              <a:gd name="connsiteY2" fmla="*/ 2859753 h 2859753"/>
              <a:gd name="connsiteX0" fmla="*/ 0 w 5049520"/>
              <a:gd name="connsiteY0" fmla="*/ 2814132 h 2834452"/>
              <a:gd name="connsiteX1" fmla="*/ 3474641 w 5049520"/>
              <a:gd name="connsiteY1" fmla="*/ 8 h 2834452"/>
              <a:gd name="connsiteX2" fmla="*/ 5049520 w 5049520"/>
              <a:gd name="connsiteY2" fmla="*/ 2834452 h 2834452"/>
              <a:gd name="connsiteX0" fmla="*/ 0 w 5049520"/>
              <a:gd name="connsiteY0" fmla="*/ 2814132 h 2834452"/>
              <a:gd name="connsiteX1" fmla="*/ 3474641 w 5049520"/>
              <a:gd name="connsiteY1" fmla="*/ 8 h 2834452"/>
              <a:gd name="connsiteX2" fmla="*/ 5049520 w 5049520"/>
              <a:gd name="connsiteY2" fmla="*/ 2834452 h 2834452"/>
              <a:gd name="connsiteX0" fmla="*/ 0 w 5049520"/>
              <a:gd name="connsiteY0" fmla="*/ 2814124 h 2834444"/>
              <a:gd name="connsiteX1" fmla="*/ 3474641 w 5049520"/>
              <a:gd name="connsiteY1" fmla="*/ 0 h 2834444"/>
              <a:gd name="connsiteX2" fmla="*/ 5049520 w 5049520"/>
              <a:gd name="connsiteY2" fmla="*/ 2834444 h 2834444"/>
              <a:gd name="connsiteX0" fmla="*/ 0 w 5049520"/>
              <a:gd name="connsiteY0" fmla="*/ 2801473 h 2821793"/>
              <a:gd name="connsiteX1" fmla="*/ 3506399 w 5049520"/>
              <a:gd name="connsiteY1" fmla="*/ 0 h 2821793"/>
              <a:gd name="connsiteX2" fmla="*/ 5049520 w 5049520"/>
              <a:gd name="connsiteY2" fmla="*/ 2821793 h 2821793"/>
              <a:gd name="connsiteX0" fmla="*/ 0 w 5049520"/>
              <a:gd name="connsiteY0" fmla="*/ 2801473 h 2821793"/>
              <a:gd name="connsiteX1" fmla="*/ 3506399 w 5049520"/>
              <a:gd name="connsiteY1" fmla="*/ 0 h 2821793"/>
              <a:gd name="connsiteX2" fmla="*/ 5049520 w 5049520"/>
              <a:gd name="connsiteY2" fmla="*/ 2821793 h 2821793"/>
              <a:gd name="connsiteX0" fmla="*/ 0 w 5152733"/>
              <a:gd name="connsiteY0" fmla="*/ 2801473 h 2898594"/>
              <a:gd name="connsiteX1" fmla="*/ 3506399 w 5152733"/>
              <a:gd name="connsiteY1" fmla="*/ 0 h 2898594"/>
              <a:gd name="connsiteX2" fmla="*/ 5152733 w 5152733"/>
              <a:gd name="connsiteY2" fmla="*/ 2898594 h 2898594"/>
            </a:gdLst>
            <a:ahLst/>
            <a:cxnLst>
              <a:cxn ang="0">
                <a:pos x="connsiteX0" y="connsiteY0"/>
              </a:cxn>
              <a:cxn ang="0">
                <a:pos x="connsiteX1" y="connsiteY1"/>
              </a:cxn>
              <a:cxn ang="0">
                <a:pos x="connsiteX2" y="connsiteY2"/>
              </a:cxn>
            </a:cxnLst>
            <a:rect l="l" t="t" r="r" b="b"/>
            <a:pathLst>
              <a:path w="5152733" h="2898594">
                <a:moveTo>
                  <a:pt x="0" y="2801473"/>
                </a:moveTo>
                <a:cubicBezTo>
                  <a:pt x="2273267" y="2563851"/>
                  <a:pt x="2585835" y="7588"/>
                  <a:pt x="3506399" y="0"/>
                </a:cubicBezTo>
                <a:cubicBezTo>
                  <a:pt x="4367391" y="41638"/>
                  <a:pt x="4402862" y="2560957"/>
                  <a:pt x="5152733" y="2898594"/>
                </a:cubicBezTo>
              </a:path>
            </a:pathLst>
          </a:custGeom>
          <a:noFill/>
          <a:ln w="76200" cap="rnd" cmpd="sng" algn="ctr">
            <a:gradFill flip="none" rotWithShape="1">
              <a:gsLst>
                <a:gs pos="0">
                  <a:schemeClr val="bg1">
                    <a:alpha val="0"/>
                  </a:schemeClr>
                </a:gs>
                <a:gs pos="15000">
                  <a:srgbClr val="0E6B9C"/>
                </a:gs>
                <a:gs pos="100000">
                  <a:schemeClr val="bg1">
                    <a:alpha val="0"/>
                  </a:schemeClr>
                </a:gs>
                <a:gs pos="85000">
                  <a:srgbClr val="0E6B9C"/>
                </a:gs>
              </a:gsLst>
              <a:lin ang="0" scaled="1"/>
              <a:tileRect/>
            </a:gradFill>
            <a:prstDash val="solid"/>
            <a:round/>
            <a:headEnd type="none" w="med" len="med"/>
            <a:tailEnd type="none" w="med" len="med"/>
          </a:ln>
          <a:effectLst/>
        </p:spPr>
        <p:txBody>
          <a:bodyPr>
            <a:prstTxWarp prst="textNoShape">
              <a:avLst/>
            </a:prstTxWarp>
          </a:bodyPr>
          <a:lstStyle/>
          <a:p>
            <a:pPr defTabSz="914377">
              <a:defRPr/>
            </a:pPr>
            <a:endParaRPr lang="en-US" dirty="0">
              <a:latin typeface="Tahoma" pitchFamily="23" charset="0"/>
            </a:endParaRPr>
          </a:p>
        </p:txBody>
      </p:sp>
      <p:sp>
        <p:nvSpPr>
          <p:cNvPr id="7" name="Title 1"/>
          <p:cNvSpPr txBox="1">
            <a:spLocks/>
          </p:cNvSpPr>
          <p:nvPr/>
        </p:nvSpPr>
        <p:spPr>
          <a:xfrm>
            <a:off x="4544622" y="1701090"/>
            <a:ext cx="2409577" cy="618631"/>
          </a:xfrm>
          <a:prstGeom prst="rect">
            <a:avLst/>
          </a:prstGeom>
        </p:spPr>
        <p:txBody>
          <a:bodyPr wrap="square" anchor="ctr" anchorCtr="0">
            <a:spAutoFit/>
          </a:bodyPr>
          <a:lstStyle>
            <a:lvl1pPr algn="l" rtl="0" eaLnBrk="0" fontAlgn="base" hangingPunct="0">
              <a:lnSpc>
                <a:spcPct val="95000"/>
              </a:lnSpc>
              <a:spcBef>
                <a:spcPct val="0"/>
              </a:spcBef>
              <a:spcAft>
                <a:spcPct val="0"/>
              </a:spcAft>
              <a:defRPr sz="2800" b="0" i="0" cap="none" spc="0" baseline="0">
                <a:solidFill>
                  <a:schemeClr val="tx2"/>
                </a:solidFill>
                <a:effectLst/>
                <a:latin typeface="Avenir" charset="0"/>
                <a:ea typeface="Avenir" charset="0"/>
                <a:cs typeface="Avenir" charset="0"/>
              </a:defRPr>
            </a:lvl1pPr>
            <a:lvl2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2pPr>
            <a:lvl3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3pPr>
            <a:lvl4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4pPr>
            <a:lvl5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5pPr>
            <a:lvl6pPr marL="609585" algn="l" rtl="0" fontAlgn="base">
              <a:lnSpc>
                <a:spcPct val="95000"/>
              </a:lnSpc>
              <a:spcBef>
                <a:spcPct val="0"/>
              </a:spcBef>
              <a:spcAft>
                <a:spcPct val="0"/>
              </a:spcAft>
              <a:defRPr sz="2933">
                <a:solidFill>
                  <a:schemeClr val="bg1"/>
                </a:solidFill>
                <a:latin typeface="Arial" pitchFamily="23" charset="0"/>
              </a:defRPr>
            </a:lvl6pPr>
            <a:lvl7pPr marL="1219170" algn="l" rtl="0" fontAlgn="base">
              <a:lnSpc>
                <a:spcPct val="95000"/>
              </a:lnSpc>
              <a:spcBef>
                <a:spcPct val="0"/>
              </a:spcBef>
              <a:spcAft>
                <a:spcPct val="0"/>
              </a:spcAft>
              <a:defRPr sz="2933">
                <a:solidFill>
                  <a:schemeClr val="bg1"/>
                </a:solidFill>
                <a:latin typeface="Arial" pitchFamily="23" charset="0"/>
              </a:defRPr>
            </a:lvl7pPr>
            <a:lvl8pPr marL="1828754" algn="l" rtl="0" fontAlgn="base">
              <a:lnSpc>
                <a:spcPct val="95000"/>
              </a:lnSpc>
              <a:spcBef>
                <a:spcPct val="0"/>
              </a:spcBef>
              <a:spcAft>
                <a:spcPct val="0"/>
              </a:spcAft>
              <a:defRPr sz="2933">
                <a:solidFill>
                  <a:schemeClr val="bg1"/>
                </a:solidFill>
                <a:latin typeface="Arial" pitchFamily="23" charset="0"/>
              </a:defRPr>
            </a:lvl8pPr>
            <a:lvl9pPr marL="2438339" algn="l" rtl="0" fontAlgn="base">
              <a:lnSpc>
                <a:spcPct val="95000"/>
              </a:lnSpc>
              <a:spcBef>
                <a:spcPct val="0"/>
              </a:spcBef>
              <a:spcAft>
                <a:spcPct val="0"/>
              </a:spcAft>
              <a:defRPr sz="2933">
                <a:solidFill>
                  <a:schemeClr val="bg1"/>
                </a:solidFill>
                <a:latin typeface="Arial" pitchFamily="23" charset="0"/>
              </a:defRPr>
            </a:lvl9pPr>
          </a:lstStyle>
          <a:p>
            <a:pPr algn="ctr" defTabSz="914377"/>
            <a:r>
              <a:rPr lang="en-US" sz="1800" b="1" kern="0" dirty="0">
                <a:solidFill>
                  <a:srgbClr val="0E6B9C"/>
                </a:solidFill>
                <a:latin typeface="+mj-lt"/>
              </a:rPr>
              <a:t>NITROGEN USE</a:t>
            </a:r>
            <a:br>
              <a:rPr lang="en-US" sz="1800" b="1" kern="0" dirty="0">
                <a:solidFill>
                  <a:srgbClr val="0E6B9C"/>
                </a:solidFill>
                <a:latin typeface="+mj-lt"/>
              </a:rPr>
            </a:br>
            <a:r>
              <a:rPr lang="en-US" sz="1800" b="1" kern="0" dirty="0">
                <a:solidFill>
                  <a:srgbClr val="0E6B9C"/>
                </a:solidFill>
                <a:latin typeface="+mj-lt"/>
              </a:rPr>
              <a:t>BY PLANT</a:t>
            </a:r>
          </a:p>
        </p:txBody>
      </p:sp>
      <p:sp>
        <p:nvSpPr>
          <p:cNvPr id="22" name="Title 1"/>
          <p:cNvSpPr txBox="1">
            <a:spLocks/>
          </p:cNvSpPr>
          <p:nvPr/>
        </p:nvSpPr>
        <p:spPr>
          <a:xfrm>
            <a:off x="4993160" y="4994063"/>
            <a:ext cx="5166173" cy="297004"/>
          </a:xfrm>
          <a:prstGeom prst="rect">
            <a:avLst/>
          </a:prstGeom>
        </p:spPr>
        <p:txBody>
          <a:bodyPr wrap="square" anchor="ctr" anchorCtr="0">
            <a:spAutoFit/>
          </a:bodyPr>
          <a:lstStyle>
            <a:lvl1pPr algn="l" rtl="0" eaLnBrk="0" fontAlgn="base" hangingPunct="0">
              <a:lnSpc>
                <a:spcPct val="95000"/>
              </a:lnSpc>
              <a:spcBef>
                <a:spcPct val="0"/>
              </a:spcBef>
              <a:spcAft>
                <a:spcPct val="0"/>
              </a:spcAft>
              <a:defRPr sz="2800" b="0" i="0" cap="none" spc="0" baseline="0">
                <a:solidFill>
                  <a:schemeClr val="tx2"/>
                </a:solidFill>
                <a:effectLst/>
                <a:latin typeface="Avenir" charset="0"/>
                <a:ea typeface="Avenir" charset="0"/>
                <a:cs typeface="Avenir" charset="0"/>
              </a:defRPr>
            </a:lvl1pPr>
            <a:lvl2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2pPr>
            <a:lvl3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3pPr>
            <a:lvl4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4pPr>
            <a:lvl5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5pPr>
            <a:lvl6pPr marL="609585" algn="l" rtl="0" fontAlgn="base">
              <a:lnSpc>
                <a:spcPct val="95000"/>
              </a:lnSpc>
              <a:spcBef>
                <a:spcPct val="0"/>
              </a:spcBef>
              <a:spcAft>
                <a:spcPct val="0"/>
              </a:spcAft>
              <a:defRPr sz="2933">
                <a:solidFill>
                  <a:schemeClr val="bg1"/>
                </a:solidFill>
                <a:latin typeface="Arial" pitchFamily="23" charset="0"/>
              </a:defRPr>
            </a:lvl6pPr>
            <a:lvl7pPr marL="1219170" algn="l" rtl="0" fontAlgn="base">
              <a:lnSpc>
                <a:spcPct val="95000"/>
              </a:lnSpc>
              <a:spcBef>
                <a:spcPct val="0"/>
              </a:spcBef>
              <a:spcAft>
                <a:spcPct val="0"/>
              </a:spcAft>
              <a:defRPr sz="2933">
                <a:solidFill>
                  <a:schemeClr val="bg1"/>
                </a:solidFill>
                <a:latin typeface="Arial" pitchFamily="23" charset="0"/>
              </a:defRPr>
            </a:lvl7pPr>
            <a:lvl8pPr marL="1828754" algn="l" rtl="0" fontAlgn="base">
              <a:lnSpc>
                <a:spcPct val="95000"/>
              </a:lnSpc>
              <a:spcBef>
                <a:spcPct val="0"/>
              </a:spcBef>
              <a:spcAft>
                <a:spcPct val="0"/>
              </a:spcAft>
              <a:defRPr sz="2933">
                <a:solidFill>
                  <a:schemeClr val="bg1"/>
                </a:solidFill>
                <a:latin typeface="Arial" pitchFamily="23" charset="0"/>
              </a:defRPr>
            </a:lvl8pPr>
            <a:lvl9pPr marL="2438339" algn="l" rtl="0" fontAlgn="base">
              <a:lnSpc>
                <a:spcPct val="95000"/>
              </a:lnSpc>
              <a:spcBef>
                <a:spcPct val="0"/>
              </a:spcBef>
              <a:spcAft>
                <a:spcPct val="0"/>
              </a:spcAft>
              <a:defRPr sz="2933">
                <a:solidFill>
                  <a:schemeClr val="bg1"/>
                </a:solidFill>
                <a:latin typeface="Arial" pitchFamily="23" charset="0"/>
              </a:defRPr>
            </a:lvl9pPr>
          </a:lstStyle>
          <a:p>
            <a:pPr algn="ctr" defTabSz="914377"/>
            <a:r>
              <a:rPr lang="en-US" sz="1400" b="1" kern="0" dirty="0">
                <a:solidFill>
                  <a:schemeClr val="bg1"/>
                </a:solidFill>
                <a:effectLst>
                  <a:outerShdw blurRad="38100" dist="38100" dir="2700000" algn="tl">
                    <a:srgbClr val="000000">
                      <a:alpha val="43137"/>
                    </a:srgbClr>
                  </a:outerShdw>
                </a:effectLst>
                <a:latin typeface="+mj-lt"/>
              </a:rPr>
              <a:t>NITROGEN SUPPLIED BY NITROGEN-FIXING INOCULANT</a:t>
            </a:r>
          </a:p>
        </p:txBody>
      </p:sp>
      <p:sp>
        <p:nvSpPr>
          <p:cNvPr id="21" name="Title 1">
            <a:extLst>
              <a:ext uri="{FF2B5EF4-FFF2-40B4-BE49-F238E27FC236}">
                <a16:creationId xmlns:a16="http://schemas.microsoft.com/office/drawing/2014/main" id="{C1978639-F717-4AD1-8B17-3278B5B8C404}"/>
              </a:ext>
            </a:extLst>
          </p:cNvPr>
          <p:cNvSpPr txBox="1">
            <a:spLocks/>
          </p:cNvSpPr>
          <p:nvPr/>
        </p:nvSpPr>
        <p:spPr>
          <a:xfrm>
            <a:off x="533891" y="2647808"/>
            <a:ext cx="2840182" cy="618631"/>
          </a:xfrm>
          <a:prstGeom prst="rect">
            <a:avLst/>
          </a:prstGeom>
        </p:spPr>
        <p:txBody>
          <a:bodyPr wrap="square" anchor="ctr" anchorCtr="0">
            <a:spAutoFit/>
          </a:bodyPr>
          <a:lstStyle>
            <a:lvl1pPr algn="l" rtl="0" eaLnBrk="0" fontAlgn="base" hangingPunct="0">
              <a:lnSpc>
                <a:spcPct val="95000"/>
              </a:lnSpc>
              <a:spcBef>
                <a:spcPct val="0"/>
              </a:spcBef>
              <a:spcAft>
                <a:spcPct val="0"/>
              </a:spcAft>
              <a:defRPr sz="2800" b="0" i="0" cap="none" spc="0" baseline="0">
                <a:solidFill>
                  <a:schemeClr val="tx2"/>
                </a:solidFill>
                <a:effectLst/>
                <a:latin typeface="Avenir" charset="0"/>
                <a:ea typeface="Avenir" charset="0"/>
                <a:cs typeface="Avenir" charset="0"/>
              </a:defRPr>
            </a:lvl1pPr>
            <a:lvl2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2pPr>
            <a:lvl3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3pPr>
            <a:lvl4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4pPr>
            <a:lvl5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5pPr>
            <a:lvl6pPr marL="609585" algn="l" rtl="0" fontAlgn="base">
              <a:lnSpc>
                <a:spcPct val="95000"/>
              </a:lnSpc>
              <a:spcBef>
                <a:spcPct val="0"/>
              </a:spcBef>
              <a:spcAft>
                <a:spcPct val="0"/>
              </a:spcAft>
              <a:defRPr sz="2933">
                <a:solidFill>
                  <a:schemeClr val="bg1"/>
                </a:solidFill>
                <a:latin typeface="Arial" pitchFamily="23" charset="0"/>
              </a:defRPr>
            </a:lvl6pPr>
            <a:lvl7pPr marL="1219170" algn="l" rtl="0" fontAlgn="base">
              <a:lnSpc>
                <a:spcPct val="95000"/>
              </a:lnSpc>
              <a:spcBef>
                <a:spcPct val="0"/>
              </a:spcBef>
              <a:spcAft>
                <a:spcPct val="0"/>
              </a:spcAft>
              <a:defRPr sz="2933">
                <a:solidFill>
                  <a:schemeClr val="bg1"/>
                </a:solidFill>
                <a:latin typeface="Arial" pitchFamily="23" charset="0"/>
              </a:defRPr>
            </a:lvl7pPr>
            <a:lvl8pPr marL="1828754" algn="l" rtl="0" fontAlgn="base">
              <a:lnSpc>
                <a:spcPct val="95000"/>
              </a:lnSpc>
              <a:spcBef>
                <a:spcPct val="0"/>
              </a:spcBef>
              <a:spcAft>
                <a:spcPct val="0"/>
              </a:spcAft>
              <a:defRPr sz="2933">
                <a:solidFill>
                  <a:schemeClr val="bg1"/>
                </a:solidFill>
                <a:latin typeface="Arial" pitchFamily="23" charset="0"/>
              </a:defRPr>
            </a:lvl8pPr>
            <a:lvl9pPr marL="2438339" algn="l" rtl="0" fontAlgn="base">
              <a:lnSpc>
                <a:spcPct val="95000"/>
              </a:lnSpc>
              <a:spcBef>
                <a:spcPct val="0"/>
              </a:spcBef>
              <a:spcAft>
                <a:spcPct val="0"/>
              </a:spcAft>
              <a:defRPr sz="2933">
                <a:solidFill>
                  <a:schemeClr val="bg1"/>
                </a:solidFill>
                <a:latin typeface="Arial" pitchFamily="23" charset="0"/>
              </a:defRPr>
            </a:lvl9pPr>
          </a:lstStyle>
          <a:p>
            <a:pPr algn="ctr" defTabSz="914377"/>
            <a:r>
              <a:rPr lang="en-US" sz="1800" b="1" kern="0" dirty="0">
                <a:solidFill>
                  <a:srgbClr val="233544"/>
                </a:solidFill>
                <a:latin typeface="+mj-lt"/>
              </a:rPr>
              <a:t>SYNTHETIC NITROGEN APPLICATION</a:t>
            </a:r>
          </a:p>
        </p:txBody>
      </p:sp>
      <p:grpSp>
        <p:nvGrpSpPr>
          <p:cNvPr id="24" name="Group 23">
            <a:extLst>
              <a:ext uri="{FF2B5EF4-FFF2-40B4-BE49-F238E27FC236}">
                <a16:creationId xmlns:a16="http://schemas.microsoft.com/office/drawing/2014/main" id="{6B8BE778-8FE9-4C94-ACCC-E3D618CB936A}"/>
              </a:ext>
            </a:extLst>
          </p:cNvPr>
          <p:cNvGrpSpPr/>
          <p:nvPr/>
        </p:nvGrpSpPr>
        <p:grpSpPr>
          <a:xfrm flipH="1" flipV="1">
            <a:off x="1338871" y="3299308"/>
            <a:ext cx="1511949" cy="350154"/>
            <a:chOff x="5791200" y="3886200"/>
            <a:chExt cx="2840183" cy="350154"/>
          </a:xfrm>
        </p:grpSpPr>
        <p:cxnSp>
          <p:nvCxnSpPr>
            <p:cNvPr id="25" name="Straight Connector 24">
              <a:extLst>
                <a:ext uri="{FF2B5EF4-FFF2-40B4-BE49-F238E27FC236}">
                  <a16:creationId xmlns:a16="http://schemas.microsoft.com/office/drawing/2014/main" id="{376C69F8-15C3-4A4A-853E-AAEDC0B244A5}"/>
                </a:ext>
              </a:extLst>
            </p:cNvPr>
            <p:cNvCxnSpPr/>
            <p:nvPr/>
          </p:nvCxnSpPr>
          <p:spPr bwMode="auto">
            <a:xfrm>
              <a:off x="5791200" y="4236354"/>
              <a:ext cx="2840183" cy="0"/>
            </a:xfrm>
            <a:prstGeom prst="line">
              <a:avLst/>
            </a:prstGeom>
            <a:noFill/>
            <a:ln w="38100" cap="rnd" cmpd="sng" algn="ctr">
              <a:solidFill>
                <a:srgbClr val="233544"/>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B984A5B4-20A3-43F5-822D-BEDA97502E49}"/>
                </a:ext>
              </a:extLst>
            </p:cNvPr>
            <p:cNvCxnSpPr/>
            <p:nvPr/>
          </p:nvCxnSpPr>
          <p:spPr bwMode="auto">
            <a:xfrm rot="16200000">
              <a:off x="5624967" y="4052434"/>
              <a:ext cx="332467" cy="0"/>
            </a:xfrm>
            <a:prstGeom prst="line">
              <a:avLst/>
            </a:prstGeom>
            <a:noFill/>
            <a:ln w="38100" cap="rnd" cmpd="sng" algn="ctr">
              <a:solidFill>
                <a:srgbClr val="233544"/>
              </a:solidFill>
              <a:prstDash val="solid"/>
              <a:round/>
              <a:headEnd type="none" w="med" len="med"/>
              <a:tailEnd type="triangle" w="med" len="med"/>
            </a:ln>
            <a:effectLst/>
          </p:spPr>
        </p:cxnSp>
        <p:cxnSp>
          <p:nvCxnSpPr>
            <p:cNvPr id="28" name="Straight Connector 27">
              <a:extLst>
                <a:ext uri="{FF2B5EF4-FFF2-40B4-BE49-F238E27FC236}">
                  <a16:creationId xmlns:a16="http://schemas.microsoft.com/office/drawing/2014/main" id="{0E16CA78-5CDD-48E3-8B3B-60B35899D9D5}"/>
                </a:ext>
              </a:extLst>
            </p:cNvPr>
            <p:cNvCxnSpPr/>
            <p:nvPr/>
          </p:nvCxnSpPr>
          <p:spPr bwMode="auto">
            <a:xfrm rot="16200000">
              <a:off x="6571695" y="4052434"/>
              <a:ext cx="332467" cy="0"/>
            </a:xfrm>
            <a:prstGeom prst="line">
              <a:avLst/>
            </a:prstGeom>
            <a:noFill/>
            <a:ln w="38100" cap="rnd" cmpd="sng" algn="ctr">
              <a:solidFill>
                <a:srgbClr val="233544"/>
              </a:solidFill>
              <a:prstDash val="solid"/>
              <a:round/>
              <a:headEnd type="none" w="med" len="med"/>
              <a:tailEnd type="triangle" w="med" len="med"/>
            </a:ln>
            <a:effectLst/>
          </p:spPr>
        </p:cxnSp>
        <p:cxnSp>
          <p:nvCxnSpPr>
            <p:cNvPr id="30" name="Straight Connector 29">
              <a:extLst>
                <a:ext uri="{FF2B5EF4-FFF2-40B4-BE49-F238E27FC236}">
                  <a16:creationId xmlns:a16="http://schemas.microsoft.com/office/drawing/2014/main" id="{5C55280D-B5DA-4047-9DD0-45D5E8EC6FD5}"/>
                </a:ext>
              </a:extLst>
            </p:cNvPr>
            <p:cNvCxnSpPr/>
            <p:nvPr/>
          </p:nvCxnSpPr>
          <p:spPr bwMode="auto">
            <a:xfrm rot="16200000">
              <a:off x="7518423" y="4052434"/>
              <a:ext cx="332467" cy="0"/>
            </a:xfrm>
            <a:prstGeom prst="line">
              <a:avLst/>
            </a:prstGeom>
            <a:noFill/>
            <a:ln w="38100" cap="rnd" cmpd="sng" algn="ctr">
              <a:solidFill>
                <a:srgbClr val="233544"/>
              </a:solidFill>
              <a:prstDash val="solid"/>
              <a:round/>
              <a:headEnd type="none" w="med" len="med"/>
              <a:tailEnd type="triangle" w="med" len="med"/>
            </a:ln>
            <a:effectLst/>
          </p:spPr>
        </p:cxnSp>
        <p:cxnSp>
          <p:nvCxnSpPr>
            <p:cNvPr id="32" name="Straight Connector 31">
              <a:extLst>
                <a:ext uri="{FF2B5EF4-FFF2-40B4-BE49-F238E27FC236}">
                  <a16:creationId xmlns:a16="http://schemas.microsoft.com/office/drawing/2014/main" id="{624F8D9A-895A-4DFC-A5FA-5C125272204F}"/>
                </a:ext>
              </a:extLst>
            </p:cNvPr>
            <p:cNvCxnSpPr/>
            <p:nvPr/>
          </p:nvCxnSpPr>
          <p:spPr bwMode="auto">
            <a:xfrm rot="16200000">
              <a:off x="8465149" y="4052434"/>
              <a:ext cx="332467" cy="0"/>
            </a:xfrm>
            <a:prstGeom prst="line">
              <a:avLst/>
            </a:prstGeom>
            <a:noFill/>
            <a:ln w="38100" cap="rnd" cmpd="sng" algn="ctr">
              <a:solidFill>
                <a:srgbClr val="233544"/>
              </a:solidFill>
              <a:prstDash val="solid"/>
              <a:round/>
              <a:headEnd type="none" w="med" len="med"/>
              <a:tailEnd type="triangle" w="med" len="med"/>
            </a:ln>
            <a:effectLst/>
          </p:spPr>
        </p:cxnSp>
      </p:grpSp>
      <p:sp>
        <p:nvSpPr>
          <p:cNvPr id="33" name="Title 1">
            <a:extLst>
              <a:ext uri="{FF2B5EF4-FFF2-40B4-BE49-F238E27FC236}">
                <a16:creationId xmlns:a16="http://schemas.microsoft.com/office/drawing/2014/main" id="{3B15EC8C-7ECC-46AC-A000-CBDAA96C4E41}"/>
              </a:ext>
            </a:extLst>
          </p:cNvPr>
          <p:cNvSpPr txBox="1">
            <a:spLocks/>
          </p:cNvSpPr>
          <p:nvPr/>
        </p:nvSpPr>
        <p:spPr>
          <a:xfrm>
            <a:off x="105548" y="4158140"/>
            <a:ext cx="771242" cy="355482"/>
          </a:xfrm>
          <a:prstGeom prst="rect">
            <a:avLst/>
          </a:prstGeom>
        </p:spPr>
        <p:txBody>
          <a:bodyPr wrap="square" anchor="ctr" anchorCtr="0">
            <a:spAutoFit/>
          </a:bodyPr>
          <a:lstStyle>
            <a:lvl1pPr algn="l" rtl="0" eaLnBrk="0" fontAlgn="base" hangingPunct="0">
              <a:lnSpc>
                <a:spcPct val="95000"/>
              </a:lnSpc>
              <a:spcBef>
                <a:spcPct val="0"/>
              </a:spcBef>
              <a:spcAft>
                <a:spcPct val="0"/>
              </a:spcAft>
              <a:defRPr sz="2800" b="0" i="0" cap="none" spc="0" baseline="0">
                <a:solidFill>
                  <a:schemeClr val="tx2"/>
                </a:solidFill>
                <a:effectLst/>
                <a:latin typeface="Avenir" charset="0"/>
                <a:ea typeface="Avenir" charset="0"/>
                <a:cs typeface="Avenir" charset="0"/>
              </a:defRPr>
            </a:lvl1pPr>
            <a:lvl2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2pPr>
            <a:lvl3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3pPr>
            <a:lvl4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4pPr>
            <a:lvl5pPr algn="l" rtl="0" eaLnBrk="0" fontAlgn="base" hangingPunct="0">
              <a:lnSpc>
                <a:spcPct val="95000"/>
              </a:lnSpc>
              <a:spcBef>
                <a:spcPct val="0"/>
              </a:spcBef>
              <a:spcAft>
                <a:spcPct val="0"/>
              </a:spcAft>
              <a:defRPr sz="2667">
                <a:solidFill>
                  <a:schemeClr val="tx1"/>
                </a:solidFill>
                <a:latin typeface="Arial" pitchFamily="23" charset="0"/>
                <a:ea typeface="ＭＳ Ｐゴシック" charset="-128"/>
              </a:defRPr>
            </a:lvl5pPr>
            <a:lvl6pPr marL="609585" algn="l" rtl="0" fontAlgn="base">
              <a:lnSpc>
                <a:spcPct val="95000"/>
              </a:lnSpc>
              <a:spcBef>
                <a:spcPct val="0"/>
              </a:spcBef>
              <a:spcAft>
                <a:spcPct val="0"/>
              </a:spcAft>
              <a:defRPr sz="2933">
                <a:solidFill>
                  <a:schemeClr val="bg1"/>
                </a:solidFill>
                <a:latin typeface="Arial" pitchFamily="23" charset="0"/>
              </a:defRPr>
            </a:lvl6pPr>
            <a:lvl7pPr marL="1219170" algn="l" rtl="0" fontAlgn="base">
              <a:lnSpc>
                <a:spcPct val="95000"/>
              </a:lnSpc>
              <a:spcBef>
                <a:spcPct val="0"/>
              </a:spcBef>
              <a:spcAft>
                <a:spcPct val="0"/>
              </a:spcAft>
              <a:defRPr sz="2933">
                <a:solidFill>
                  <a:schemeClr val="bg1"/>
                </a:solidFill>
                <a:latin typeface="Arial" pitchFamily="23" charset="0"/>
              </a:defRPr>
            </a:lvl7pPr>
            <a:lvl8pPr marL="1828754" algn="l" rtl="0" fontAlgn="base">
              <a:lnSpc>
                <a:spcPct val="95000"/>
              </a:lnSpc>
              <a:spcBef>
                <a:spcPct val="0"/>
              </a:spcBef>
              <a:spcAft>
                <a:spcPct val="0"/>
              </a:spcAft>
              <a:defRPr sz="2933">
                <a:solidFill>
                  <a:schemeClr val="bg1"/>
                </a:solidFill>
                <a:latin typeface="Arial" pitchFamily="23" charset="0"/>
              </a:defRPr>
            </a:lvl8pPr>
            <a:lvl9pPr marL="2438339" algn="l" rtl="0" fontAlgn="base">
              <a:lnSpc>
                <a:spcPct val="95000"/>
              </a:lnSpc>
              <a:spcBef>
                <a:spcPct val="0"/>
              </a:spcBef>
              <a:spcAft>
                <a:spcPct val="0"/>
              </a:spcAft>
              <a:defRPr sz="2933">
                <a:solidFill>
                  <a:schemeClr val="bg1"/>
                </a:solidFill>
                <a:latin typeface="Arial" pitchFamily="23" charset="0"/>
              </a:defRPr>
            </a:lvl9pPr>
          </a:lstStyle>
          <a:p>
            <a:pPr defTabSz="914377"/>
            <a:r>
              <a:rPr lang="en-US" sz="1800" b="1" kern="0" dirty="0">
                <a:solidFill>
                  <a:schemeClr val="bg1">
                    <a:lumMod val="75000"/>
                  </a:schemeClr>
                </a:solidFill>
                <a:latin typeface="+mj-lt"/>
              </a:rPr>
              <a:t>TIME</a:t>
            </a:r>
          </a:p>
        </p:txBody>
      </p:sp>
      <p:grpSp>
        <p:nvGrpSpPr>
          <p:cNvPr id="10" name="Group 9">
            <a:extLst>
              <a:ext uri="{FF2B5EF4-FFF2-40B4-BE49-F238E27FC236}">
                <a16:creationId xmlns:a16="http://schemas.microsoft.com/office/drawing/2014/main" id="{D2A820E4-D8EC-49E9-9C88-DA678E31D061}"/>
              </a:ext>
            </a:extLst>
          </p:cNvPr>
          <p:cNvGrpSpPr/>
          <p:nvPr/>
        </p:nvGrpSpPr>
        <p:grpSpPr>
          <a:xfrm>
            <a:off x="-2827" y="5542023"/>
            <a:ext cx="12197655" cy="676562"/>
            <a:chOff x="-5656" y="5637232"/>
            <a:chExt cx="12197655" cy="676562"/>
          </a:xfrm>
        </p:grpSpPr>
        <p:sp>
          <p:nvSpPr>
            <p:cNvPr id="45" name="Rectangle 44">
              <a:extLst>
                <a:ext uri="{FF2B5EF4-FFF2-40B4-BE49-F238E27FC236}">
                  <a16:creationId xmlns:a16="http://schemas.microsoft.com/office/drawing/2014/main" id="{7EC16294-0DA0-422A-B25D-D33ECF063D89}"/>
                </a:ext>
              </a:extLst>
            </p:cNvPr>
            <p:cNvSpPr/>
            <p:nvPr/>
          </p:nvSpPr>
          <p:spPr>
            <a:xfrm>
              <a:off x="-5656" y="5637232"/>
              <a:ext cx="12197655" cy="676562"/>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itle 77">
              <a:extLst>
                <a:ext uri="{FF2B5EF4-FFF2-40B4-BE49-F238E27FC236}">
                  <a16:creationId xmlns:a16="http://schemas.microsoft.com/office/drawing/2014/main" id="{1C232E3C-577E-44B9-B732-2CAD678EA546}"/>
                </a:ext>
              </a:extLst>
            </p:cNvPr>
            <p:cNvSpPr txBox="1">
              <a:spLocks/>
            </p:cNvSpPr>
            <p:nvPr/>
          </p:nvSpPr>
          <p:spPr>
            <a:xfrm>
              <a:off x="835371" y="5760064"/>
              <a:ext cx="10515600" cy="503338"/>
            </a:xfrm>
            <a:prstGeom prst="rect">
              <a:avLst/>
            </a:prstGeom>
          </p:spPr>
          <p:txBody>
            <a:bodyPr>
              <a:normAutofit lnSpcReduction="10000"/>
            </a:bodyPr>
            <a:lstStyle>
              <a:lvl1pPr algn="ctr" defTabSz="914400" rtl="0" eaLnBrk="1" latinLnBrk="0" hangingPunct="1">
                <a:lnSpc>
                  <a:spcPct val="100000"/>
                </a:lnSpc>
                <a:spcBef>
                  <a:spcPct val="0"/>
                </a:spcBef>
                <a:buNone/>
                <a:defRPr sz="3600" b="1" kern="1200" cap="all" baseline="0">
                  <a:solidFill>
                    <a:schemeClr val="tx1"/>
                  </a:solidFill>
                  <a:latin typeface="+mj-lt"/>
                  <a:ea typeface="+mj-ea"/>
                  <a:cs typeface="+mj-cs"/>
                </a:defRPr>
              </a:lvl1pPr>
            </a:lstStyle>
            <a:p>
              <a:r>
                <a:rPr lang="en-US" sz="2800" dirty="0">
                  <a:solidFill>
                    <a:schemeClr val="bg1"/>
                  </a:solidFill>
                </a:rPr>
                <a:t>MATCHING A PLANT’S NUTRIENT NEED WITH SUPPLY</a:t>
              </a:r>
            </a:p>
          </p:txBody>
        </p:sp>
      </p:grpSp>
      <p:grpSp>
        <p:nvGrpSpPr>
          <p:cNvPr id="11" name="Group 10">
            <a:extLst>
              <a:ext uri="{FF2B5EF4-FFF2-40B4-BE49-F238E27FC236}">
                <a16:creationId xmlns:a16="http://schemas.microsoft.com/office/drawing/2014/main" id="{3B3818BC-A9D1-4A39-BCBB-C82C5B6FAF8A}"/>
              </a:ext>
            </a:extLst>
          </p:cNvPr>
          <p:cNvGrpSpPr/>
          <p:nvPr/>
        </p:nvGrpSpPr>
        <p:grpSpPr>
          <a:xfrm>
            <a:off x="5769959" y="4629290"/>
            <a:ext cx="3612575" cy="287292"/>
            <a:chOff x="5778006" y="3991605"/>
            <a:chExt cx="3612575" cy="287292"/>
          </a:xfrm>
        </p:grpSpPr>
        <p:cxnSp>
          <p:nvCxnSpPr>
            <p:cNvPr id="5" name="Straight Connector 4"/>
            <p:cNvCxnSpPr>
              <a:cxnSpLocks/>
            </p:cNvCxnSpPr>
            <p:nvPr/>
          </p:nvCxnSpPr>
          <p:spPr bwMode="auto">
            <a:xfrm>
              <a:off x="5778006" y="4278897"/>
              <a:ext cx="3612575" cy="0"/>
            </a:xfrm>
            <a:prstGeom prst="line">
              <a:avLst/>
            </a:prstGeom>
            <a:noFill/>
            <a:ln w="34925" cap="rnd" cmpd="sng" algn="ctr">
              <a:solidFill>
                <a:schemeClr val="bg1"/>
              </a:solidFill>
              <a:prstDash val="solid"/>
              <a:round/>
              <a:headEnd type="none" w="med" len="med"/>
              <a:tailEnd type="none" w="med" len="med"/>
            </a:ln>
            <a:effectLst/>
          </p:spPr>
        </p:cxnSp>
        <p:cxnSp>
          <p:nvCxnSpPr>
            <p:cNvPr id="13" name="Straight Connector 12"/>
            <p:cNvCxnSpPr/>
            <p:nvPr/>
          </p:nvCxnSpPr>
          <p:spPr bwMode="auto">
            <a:xfrm rot="16200000">
              <a:off x="5640846"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15" name="Straight Connector 14"/>
            <p:cNvCxnSpPr/>
            <p:nvPr/>
          </p:nvCxnSpPr>
          <p:spPr bwMode="auto">
            <a:xfrm rot="16200000">
              <a:off x="5889798"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16" name="Straight Connector 15"/>
            <p:cNvCxnSpPr/>
            <p:nvPr/>
          </p:nvCxnSpPr>
          <p:spPr bwMode="auto">
            <a:xfrm rot="16200000">
              <a:off x="6531547"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17" name="Straight Connector 16"/>
            <p:cNvCxnSpPr/>
            <p:nvPr/>
          </p:nvCxnSpPr>
          <p:spPr bwMode="auto">
            <a:xfrm rot="16200000">
              <a:off x="6934612"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18" name="Straight Connector 17"/>
            <p:cNvCxnSpPr/>
            <p:nvPr/>
          </p:nvCxnSpPr>
          <p:spPr bwMode="auto">
            <a:xfrm rot="16200000">
              <a:off x="7512340"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19" name="Straight Connector 18"/>
            <p:cNvCxnSpPr/>
            <p:nvPr/>
          </p:nvCxnSpPr>
          <p:spPr bwMode="auto">
            <a:xfrm rot="16200000">
              <a:off x="8295556"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20" name="Straight Connector 19"/>
            <p:cNvCxnSpPr/>
            <p:nvPr/>
          </p:nvCxnSpPr>
          <p:spPr bwMode="auto">
            <a:xfrm rot="16200000">
              <a:off x="9253421" y="4128765"/>
              <a:ext cx="274320" cy="0"/>
            </a:xfrm>
            <a:prstGeom prst="line">
              <a:avLst/>
            </a:prstGeom>
            <a:noFill/>
            <a:ln w="34925" cap="rnd" cmpd="sng" algn="ctr">
              <a:solidFill>
                <a:schemeClr val="bg1"/>
              </a:solidFill>
              <a:prstDash val="solid"/>
              <a:round/>
              <a:headEnd type="none" w="med" len="med"/>
              <a:tailEnd type="triangle" w="med" len="med"/>
            </a:ln>
            <a:effectLst/>
          </p:spPr>
        </p:cxnSp>
        <p:cxnSp>
          <p:nvCxnSpPr>
            <p:cNvPr id="49" name="Straight Connector 48">
              <a:extLst>
                <a:ext uri="{FF2B5EF4-FFF2-40B4-BE49-F238E27FC236}">
                  <a16:creationId xmlns:a16="http://schemas.microsoft.com/office/drawing/2014/main" id="{D99006B7-786B-4094-B09D-98F7038A2121}"/>
                </a:ext>
              </a:extLst>
            </p:cNvPr>
            <p:cNvCxnSpPr/>
            <p:nvPr/>
          </p:nvCxnSpPr>
          <p:spPr bwMode="auto">
            <a:xfrm rot="16200000">
              <a:off x="6200399" y="4141209"/>
              <a:ext cx="274320" cy="0"/>
            </a:xfrm>
            <a:prstGeom prst="line">
              <a:avLst/>
            </a:prstGeom>
            <a:noFill/>
            <a:ln w="34925" cap="rnd" cmpd="sng" algn="ctr">
              <a:solidFill>
                <a:schemeClr val="bg1"/>
              </a:solidFill>
              <a:prstDash val="solid"/>
              <a:round/>
              <a:headEnd type="none" w="med" len="med"/>
              <a:tailEnd type="triangle" w="med" len="med"/>
            </a:ln>
            <a:effectLst/>
          </p:spPr>
        </p:cxnSp>
      </p:grpSp>
      <p:sp>
        <p:nvSpPr>
          <p:cNvPr id="38" name="Oval 37">
            <a:extLst>
              <a:ext uri="{FF2B5EF4-FFF2-40B4-BE49-F238E27FC236}">
                <a16:creationId xmlns:a16="http://schemas.microsoft.com/office/drawing/2014/main" id="{40EDD15F-A3A2-4402-B1BE-44B3F0E37F5B}"/>
              </a:ext>
            </a:extLst>
          </p:cNvPr>
          <p:cNvSpPr/>
          <p:nvPr/>
        </p:nvSpPr>
        <p:spPr>
          <a:xfrm>
            <a:off x="898640" y="301940"/>
            <a:ext cx="2286000" cy="2286000"/>
          </a:xfrm>
          <a:prstGeom prst="ellipse">
            <a:avLst/>
          </a:prstGeom>
          <a:solidFill>
            <a:srgbClr val="23354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9EEE31B7-756F-4DD5-AFA5-4C5881995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096" y="351396"/>
            <a:ext cx="2187089" cy="2187089"/>
          </a:xfrm>
          <a:prstGeom prst="rect">
            <a:avLst/>
          </a:prstGeom>
        </p:spPr>
      </p:pic>
    </p:spTree>
    <p:extLst>
      <p:ext uri="{BB962C8B-B14F-4D97-AF65-F5344CB8AC3E}">
        <p14:creationId xmlns:p14="http://schemas.microsoft.com/office/powerpoint/2010/main" val="1918701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EC34314-F0FF-41F4-BC5E-3F3564492B9B}"/>
              </a:ext>
            </a:extLst>
          </p:cNvPr>
          <p:cNvSpPr/>
          <p:nvPr/>
        </p:nvSpPr>
        <p:spPr>
          <a:xfrm>
            <a:off x="0" y="0"/>
            <a:ext cx="12192000" cy="407972"/>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AEAF8C46-B691-431E-89ED-F6928E2CC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pic>
        <p:nvPicPr>
          <p:cNvPr id="3" name="Picture 2">
            <a:extLst>
              <a:ext uri="{FF2B5EF4-FFF2-40B4-BE49-F238E27FC236}">
                <a16:creationId xmlns:a16="http://schemas.microsoft.com/office/drawing/2014/main" id="{7405F170-83D1-4504-A2E6-1D2653541D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1645"/>
            <a:ext cx="12192000" cy="6474709"/>
          </a:xfrm>
          <a:prstGeom prst="rect">
            <a:avLst/>
          </a:prstGeom>
        </p:spPr>
      </p:pic>
      <p:pic>
        <p:nvPicPr>
          <p:cNvPr id="21" name="Picture 20">
            <a:extLst>
              <a:ext uri="{FF2B5EF4-FFF2-40B4-BE49-F238E27FC236}">
                <a16:creationId xmlns:a16="http://schemas.microsoft.com/office/drawing/2014/main" id="{EE0091D4-1A32-4DF0-BD03-F8927F09A54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3" name="Picture 12">
            <a:extLst>
              <a:ext uri="{FF2B5EF4-FFF2-40B4-BE49-F238E27FC236}">
                <a16:creationId xmlns:a16="http://schemas.microsoft.com/office/drawing/2014/main" id="{782CFA4E-4035-42BD-849A-FAC5BC212B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pic>
        <p:nvPicPr>
          <p:cNvPr id="5" name="Picture 4">
            <a:extLst>
              <a:ext uri="{FF2B5EF4-FFF2-40B4-BE49-F238E27FC236}">
                <a16:creationId xmlns:a16="http://schemas.microsoft.com/office/drawing/2014/main" id="{4751924C-79F3-4481-A99C-8239F454C0F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7" name="Picture 16">
            <a:extLst>
              <a:ext uri="{FF2B5EF4-FFF2-40B4-BE49-F238E27FC236}">
                <a16:creationId xmlns:a16="http://schemas.microsoft.com/office/drawing/2014/main" id="{A68E123A-879F-473F-A246-07843EE0F3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07972"/>
            <a:ext cx="12192000" cy="6474709"/>
          </a:xfrm>
          <a:prstGeom prst="rect">
            <a:avLst/>
          </a:prstGeom>
        </p:spPr>
      </p:pic>
      <p:sp>
        <p:nvSpPr>
          <p:cNvPr id="14" name="Slide header">
            <a:extLst>
              <a:ext uri="{FF2B5EF4-FFF2-40B4-BE49-F238E27FC236}">
                <a16:creationId xmlns:a16="http://schemas.microsoft.com/office/drawing/2014/main" id="{C8A02850-9DD3-4DD6-82BA-46E395D20BCA}"/>
              </a:ext>
            </a:extLst>
          </p:cNvPr>
          <p:cNvSpPr txBox="1"/>
          <p:nvPr/>
        </p:nvSpPr>
        <p:spPr>
          <a:xfrm>
            <a:off x="1990165" y="2010"/>
            <a:ext cx="8211671" cy="3847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algn="ctr">
              <a:lnSpc>
                <a:spcPct val="95000"/>
              </a:lnSpc>
            </a:pPr>
            <a:r>
              <a:rPr lang="en-US" sz="2000" b="1" dirty="0">
                <a:solidFill>
                  <a:schemeClr val="bg1"/>
                </a:solidFill>
                <a:ea typeface="Avenir" charset="0"/>
                <a:cs typeface="Avenir" charset="0"/>
              </a:rPr>
              <a:t>NITROGEN LOSS AND PRODUCTIVE NITROGEN CYCLE</a:t>
            </a:r>
          </a:p>
        </p:txBody>
      </p:sp>
      <p:grpSp>
        <p:nvGrpSpPr>
          <p:cNvPr id="12" name="Group 11">
            <a:extLst>
              <a:ext uri="{FF2B5EF4-FFF2-40B4-BE49-F238E27FC236}">
                <a16:creationId xmlns:a16="http://schemas.microsoft.com/office/drawing/2014/main" id="{BACCA61F-4C3E-4221-91AA-8E30FA06B8D5}"/>
              </a:ext>
            </a:extLst>
          </p:cNvPr>
          <p:cNvGrpSpPr/>
          <p:nvPr/>
        </p:nvGrpSpPr>
        <p:grpSpPr>
          <a:xfrm>
            <a:off x="0" y="191645"/>
            <a:ext cx="12192000" cy="6666355"/>
            <a:chOff x="0" y="191645"/>
            <a:chExt cx="12192000" cy="6666355"/>
          </a:xfrm>
        </p:grpSpPr>
        <p:pic>
          <p:nvPicPr>
            <p:cNvPr id="4" name="Picture 3">
              <a:extLst>
                <a:ext uri="{FF2B5EF4-FFF2-40B4-BE49-F238E27FC236}">
                  <a16:creationId xmlns:a16="http://schemas.microsoft.com/office/drawing/2014/main" id="{CAE7E07B-0CB9-43AD-B226-BC8F88A3486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83291"/>
              <a:ext cx="12192000" cy="6474709"/>
            </a:xfrm>
            <a:prstGeom prst="rect">
              <a:avLst/>
            </a:prstGeom>
          </p:spPr>
        </p:pic>
        <p:pic>
          <p:nvPicPr>
            <p:cNvPr id="9" name="Picture 8">
              <a:extLst>
                <a:ext uri="{FF2B5EF4-FFF2-40B4-BE49-F238E27FC236}">
                  <a16:creationId xmlns:a16="http://schemas.microsoft.com/office/drawing/2014/main" id="{07B28203-F680-42EF-BDDA-C07BCF301D2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91645"/>
              <a:ext cx="12192000" cy="6474709"/>
            </a:xfrm>
            <a:prstGeom prst="rect">
              <a:avLst/>
            </a:prstGeom>
          </p:spPr>
        </p:pic>
        <p:pic>
          <p:nvPicPr>
            <p:cNvPr id="11" name="Picture 10">
              <a:extLst>
                <a:ext uri="{FF2B5EF4-FFF2-40B4-BE49-F238E27FC236}">
                  <a16:creationId xmlns:a16="http://schemas.microsoft.com/office/drawing/2014/main" id="{1DFF4DBE-89E3-478B-9621-1175F76B45E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83291"/>
              <a:ext cx="12192000" cy="6474709"/>
            </a:xfrm>
            <a:prstGeom prst="rect">
              <a:avLst/>
            </a:prstGeom>
            <a:effectLst>
              <a:outerShdw blurRad="63500" algn="ctr" rotWithShape="0">
                <a:prstClr val="black">
                  <a:alpha val="40000"/>
                </a:prstClr>
              </a:outerShdw>
            </a:effectLst>
          </p:spPr>
        </p:pic>
      </p:grpSp>
    </p:spTree>
    <p:extLst>
      <p:ext uri="{BB962C8B-B14F-4D97-AF65-F5344CB8AC3E}">
        <p14:creationId xmlns:p14="http://schemas.microsoft.com/office/powerpoint/2010/main" val="40878439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55506C-D066-4119-A967-EE90C78CC28F}"/>
              </a:ext>
            </a:extLst>
          </p:cNvPr>
          <p:cNvSpPr txBox="1"/>
          <p:nvPr/>
        </p:nvSpPr>
        <p:spPr>
          <a:xfrm>
            <a:off x="0" y="3687679"/>
            <a:ext cx="12192000" cy="384721"/>
          </a:xfrm>
          <a:prstGeom prst="rect">
            <a:avLst/>
          </a:prstGeom>
          <a:solidFill>
            <a:srgbClr val="FFFF00"/>
          </a:solidFill>
        </p:spPr>
        <p:txBody>
          <a:bodyPr wrap="square" rtlCol="0" anchor="t" anchorCtr="0">
            <a:spAutoFit/>
          </a:bodyPr>
          <a:lstStyle/>
          <a:p>
            <a:pPr algn="ctr">
              <a:lnSpc>
                <a:spcPct val="95000"/>
              </a:lnSpc>
            </a:pPr>
            <a:r>
              <a:rPr lang="en-US" sz="2000" dirty="0">
                <a:latin typeface="Avenir" charset="0"/>
                <a:ea typeface="Avenir" charset="0"/>
                <a:cs typeface="Avenir" charset="0"/>
              </a:rPr>
              <a:t>Look at Fac notes to see if needs to be expanded/etc..</a:t>
            </a:r>
          </a:p>
        </p:txBody>
      </p:sp>
      <p:pic>
        <p:nvPicPr>
          <p:cNvPr id="2" name="Online Media 1" title="Pivot Bio Proven™ - How It Works">
            <a:hlinkClick r:id="" action="ppaction://media"/>
            <a:extLst>
              <a:ext uri="{FF2B5EF4-FFF2-40B4-BE49-F238E27FC236}">
                <a16:creationId xmlns:a16="http://schemas.microsoft.com/office/drawing/2014/main" id="{D10B0EAB-4C5A-4828-BF1A-47C9FE39A004}"/>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871030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4BEBA97-E806-479F-B8E0-F9952CE797A6}"/>
              </a:ext>
            </a:extLst>
          </p:cNvPr>
          <p:cNvGrpSpPr/>
          <p:nvPr/>
        </p:nvGrpSpPr>
        <p:grpSpPr>
          <a:xfrm>
            <a:off x="3020424" y="1484891"/>
            <a:ext cx="6151152" cy="1881461"/>
            <a:chOff x="2676478" y="1899419"/>
            <a:chExt cx="6151152" cy="1881461"/>
          </a:xfrm>
        </p:grpSpPr>
        <p:sp>
          <p:nvSpPr>
            <p:cNvPr id="9" name="Text Placeholder 47">
              <a:extLst>
                <a:ext uri="{FF2B5EF4-FFF2-40B4-BE49-F238E27FC236}">
                  <a16:creationId xmlns:a16="http://schemas.microsoft.com/office/drawing/2014/main" id="{2A099877-2EF5-41C8-8FF6-0023F62470E1}"/>
                </a:ext>
              </a:extLst>
            </p:cNvPr>
            <p:cNvSpPr txBox="1">
              <a:spLocks/>
            </p:cNvSpPr>
            <p:nvPr/>
          </p:nvSpPr>
          <p:spPr>
            <a:xfrm>
              <a:off x="3925823" y="2958993"/>
              <a:ext cx="4901807" cy="348388"/>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700" dirty="0">
                  <a:solidFill>
                    <a:srgbClr val="233544"/>
                  </a:solidFill>
                </a:rPr>
                <a:t>FOR MORE INFORMATION, PLEASE VISIT</a:t>
              </a:r>
            </a:p>
          </p:txBody>
        </p:sp>
        <p:sp>
          <p:nvSpPr>
            <p:cNvPr id="15" name="TextBox 14">
              <a:extLst>
                <a:ext uri="{FF2B5EF4-FFF2-40B4-BE49-F238E27FC236}">
                  <a16:creationId xmlns:a16="http://schemas.microsoft.com/office/drawing/2014/main" id="{DAC3A4F2-83B2-497D-B03A-FF5D3256EAEA}"/>
                </a:ext>
              </a:extLst>
            </p:cNvPr>
            <p:cNvSpPr txBox="1"/>
            <p:nvPr/>
          </p:nvSpPr>
          <p:spPr>
            <a:xfrm>
              <a:off x="3938016" y="3356148"/>
              <a:ext cx="4316592" cy="424732"/>
            </a:xfrm>
            <a:prstGeom prst="rect">
              <a:avLst/>
            </a:prstGeom>
            <a:noFill/>
          </p:spPr>
          <p:txBody>
            <a:bodyPr wrap="square">
              <a:spAutoFit/>
            </a:bodyPr>
            <a:lstStyle/>
            <a:p>
              <a:pPr marL="0" indent="0">
                <a:lnSpc>
                  <a:spcPct val="90000"/>
                </a:lnSpc>
                <a:buNone/>
              </a:pPr>
              <a:r>
                <a:rPr lang="en-US" sz="2400" b="1" dirty="0">
                  <a:solidFill>
                    <a:srgbClr val="233544"/>
                  </a:solidFill>
                </a:rPr>
                <a:t>www.pivotbio.com</a:t>
              </a:r>
            </a:p>
          </p:txBody>
        </p:sp>
        <p:pic>
          <p:nvPicPr>
            <p:cNvPr id="27" name="Picture 26">
              <a:extLst>
                <a:ext uri="{FF2B5EF4-FFF2-40B4-BE49-F238E27FC236}">
                  <a16:creationId xmlns:a16="http://schemas.microsoft.com/office/drawing/2014/main" id="{1D5286CC-3E88-414F-97F3-7FF2AA7FD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6478" y="1899419"/>
              <a:ext cx="5687857" cy="1035190"/>
            </a:xfrm>
            <a:prstGeom prst="rect">
              <a:avLst/>
            </a:prstGeom>
          </p:spPr>
        </p:pic>
      </p:grpSp>
    </p:spTree>
    <p:extLst>
      <p:ext uri="{BB962C8B-B14F-4D97-AF65-F5344CB8AC3E}">
        <p14:creationId xmlns:p14="http://schemas.microsoft.com/office/powerpoint/2010/main" val="219554768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14B304DA-091D-4448-8ED1-0664B9927737}"/>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0"/>
            <a:ext cx="12192000" cy="3640347"/>
          </a:xfrm>
        </p:spPr>
      </p:pic>
      <p:sp>
        <p:nvSpPr>
          <p:cNvPr id="25" name="Rectangle 24">
            <a:extLst>
              <a:ext uri="{FF2B5EF4-FFF2-40B4-BE49-F238E27FC236}">
                <a16:creationId xmlns:a16="http://schemas.microsoft.com/office/drawing/2014/main" id="{94A04253-BD8E-458E-ADAB-3F31C32A797E}"/>
              </a:ext>
            </a:extLst>
          </p:cNvPr>
          <p:cNvSpPr/>
          <p:nvPr/>
        </p:nvSpPr>
        <p:spPr>
          <a:xfrm>
            <a:off x="0" y="1733006"/>
            <a:ext cx="12192000" cy="1907340"/>
          </a:xfrm>
          <a:prstGeom prst="rect">
            <a:avLst/>
          </a:prstGeom>
          <a:solidFill>
            <a:srgbClr val="2336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C7888397-E99A-4943-913C-C231A2C47944}"/>
              </a:ext>
            </a:extLst>
          </p:cNvPr>
          <p:cNvSpPr>
            <a:spLocks noGrp="1"/>
          </p:cNvSpPr>
          <p:nvPr>
            <p:ph type="body" sz="quarter" idx="15"/>
          </p:nvPr>
        </p:nvSpPr>
        <p:spPr>
          <a:xfrm>
            <a:off x="1993962" y="2088001"/>
            <a:ext cx="10148598" cy="1054034"/>
          </a:xfrm>
        </p:spPr>
        <p:txBody>
          <a:bodyPr/>
          <a:lstStyle/>
          <a:p>
            <a:r>
              <a:rPr lang="en-US" sz="3400" dirty="0">
                <a:solidFill>
                  <a:schemeClr val="bg1"/>
                </a:solidFill>
              </a:rPr>
              <a:t>WHAT DRIVES THE 21</a:t>
            </a:r>
            <a:r>
              <a:rPr lang="en-US" sz="3400" baseline="30000" dirty="0">
                <a:solidFill>
                  <a:schemeClr val="bg1"/>
                </a:solidFill>
              </a:rPr>
              <a:t>st</a:t>
            </a:r>
            <a:r>
              <a:rPr lang="en-US" sz="3400" dirty="0">
                <a:solidFill>
                  <a:schemeClr val="bg1"/>
                </a:solidFill>
              </a:rPr>
              <a:t> CENTURY ECONOMY?</a:t>
            </a:r>
          </a:p>
        </p:txBody>
      </p:sp>
      <p:sp>
        <p:nvSpPr>
          <p:cNvPr id="12" name="Content Placeholder 2">
            <a:extLst>
              <a:ext uri="{FF2B5EF4-FFF2-40B4-BE49-F238E27FC236}">
                <a16:creationId xmlns:a16="http://schemas.microsoft.com/office/drawing/2014/main" id="{E989AFED-4916-45E4-A11B-93CE0D90513F}"/>
              </a:ext>
            </a:extLst>
          </p:cNvPr>
          <p:cNvSpPr txBox="1">
            <a:spLocks/>
          </p:cNvSpPr>
          <p:nvPr/>
        </p:nvSpPr>
        <p:spPr>
          <a:xfrm>
            <a:off x="1430175" y="4424880"/>
            <a:ext cx="9486642" cy="1236333"/>
          </a:xfrm>
          <a:prstGeom prst="rect">
            <a:avLst/>
          </a:prstGeom>
        </p:spPr>
        <p:txBody>
          <a:bodyPr vert="horz" lIns="91440" tIns="45720" rIns="91440" bIns="45720" rtlCol="0">
            <a:noAutofit/>
          </a:bodyPr>
          <a:lstStyle>
            <a:lvl1pPr marL="0" indent="0" algn="ctr" defTabSz="914400" rtl="0" eaLnBrk="1" latinLnBrk="0" hangingPunct="1">
              <a:lnSpc>
                <a:spcPct val="130000"/>
              </a:lnSpc>
              <a:spcBef>
                <a:spcPts val="1000"/>
              </a:spcBef>
              <a:buFont typeface="Arial" panose="020B0604020202020204" pitchFamily="34" charset="0"/>
              <a:buNone/>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0" b="1" dirty="0">
                <a:solidFill>
                  <a:srgbClr val="233544"/>
                </a:solidFill>
                <a:latin typeface="Arial" panose="020B0604020202020204" pitchFamily="34" charset="0"/>
                <a:cs typeface="Arial" panose="020B0604020202020204" pitchFamily="34" charset="0"/>
              </a:rPr>
              <a:t>AGRICULTURE</a:t>
            </a:r>
          </a:p>
        </p:txBody>
      </p:sp>
      <p:sp>
        <p:nvSpPr>
          <p:cNvPr id="7" name="Rectangle 6">
            <a:extLst>
              <a:ext uri="{FF2B5EF4-FFF2-40B4-BE49-F238E27FC236}">
                <a16:creationId xmlns:a16="http://schemas.microsoft.com/office/drawing/2014/main" id="{9D0CB8CC-1D2D-441F-807E-489DEE77614F}"/>
              </a:ext>
            </a:extLst>
          </p:cNvPr>
          <p:cNvSpPr/>
          <p:nvPr/>
        </p:nvSpPr>
        <p:spPr>
          <a:xfrm>
            <a:off x="631739" y="2159658"/>
            <a:ext cx="1054034" cy="1054034"/>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7A1083D-0B4C-4C2B-9173-EA9516B217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346" y="2260719"/>
            <a:ext cx="598820" cy="851913"/>
          </a:xfrm>
          <a:prstGeom prst="rect">
            <a:avLst/>
          </a:prstGeom>
        </p:spPr>
      </p:pic>
    </p:spTree>
    <p:extLst>
      <p:ext uri="{BB962C8B-B14F-4D97-AF65-F5344CB8AC3E}">
        <p14:creationId xmlns:p14="http://schemas.microsoft.com/office/powerpoint/2010/main" val="1235290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77">
            <a:extLst>
              <a:ext uri="{FF2B5EF4-FFF2-40B4-BE49-F238E27FC236}">
                <a16:creationId xmlns:a16="http://schemas.microsoft.com/office/drawing/2014/main" id="{F88FA0D8-FBBD-4139-BDBA-F5253E267931}"/>
              </a:ext>
            </a:extLst>
          </p:cNvPr>
          <p:cNvSpPr>
            <a:spLocks noGrp="1"/>
          </p:cNvSpPr>
          <p:nvPr>
            <p:ph type="title"/>
          </p:nvPr>
        </p:nvSpPr>
        <p:spPr>
          <a:xfrm>
            <a:off x="838200" y="689470"/>
            <a:ext cx="10515600" cy="825500"/>
          </a:xfrm>
        </p:spPr>
        <p:txBody>
          <a:bodyPr>
            <a:normAutofit/>
          </a:bodyPr>
          <a:lstStyle/>
          <a:p>
            <a:r>
              <a:rPr lang="en-US" dirty="0"/>
              <a:t>an essential industry</a:t>
            </a:r>
          </a:p>
        </p:txBody>
      </p:sp>
      <p:sp>
        <p:nvSpPr>
          <p:cNvPr id="79" name="Text Placeholder 78">
            <a:extLst>
              <a:ext uri="{FF2B5EF4-FFF2-40B4-BE49-F238E27FC236}">
                <a16:creationId xmlns:a16="http://schemas.microsoft.com/office/drawing/2014/main" id="{CB8CA362-97F8-4AF2-9E97-469FA0729CE6}"/>
              </a:ext>
            </a:extLst>
          </p:cNvPr>
          <p:cNvSpPr>
            <a:spLocks noGrp="1"/>
          </p:cNvSpPr>
          <p:nvPr>
            <p:ph type="body" sz="quarter" idx="10"/>
          </p:nvPr>
        </p:nvSpPr>
        <p:spPr>
          <a:xfrm>
            <a:off x="2324101" y="383350"/>
            <a:ext cx="7543798" cy="352425"/>
          </a:xfrm>
        </p:spPr>
        <p:txBody>
          <a:bodyPr/>
          <a:lstStyle/>
          <a:p>
            <a:r>
              <a:rPr lang="en-US" dirty="0"/>
              <a:t>Agriculture is and will continue to be</a:t>
            </a:r>
          </a:p>
        </p:txBody>
      </p:sp>
      <p:sp>
        <p:nvSpPr>
          <p:cNvPr id="84" name="Text Placeholder 83">
            <a:extLst>
              <a:ext uri="{FF2B5EF4-FFF2-40B4-BE49-F238E27FC236}">
                <a16:creationId xmlns:a16="http://schemas.microsoft.com/office/drawing/2014/main" id="{EBABA9AD-8DD7-4E31-9D25-CFEE46486939}"/>
              </a:ext>
            </a:extLst>
          </p:cNvPr>
          <p:cNvSpPr>
            <a:spLocks noGrp="1"/>
          </p:cNvSpPr>
          <p:nvPr>
            <p:ph type="body" sz="quarter" idx="24"/>
          </p:nvPr>
        </p:nvSpPr>
        <p:spPr>
          <a:xfrm>
            <a:off x="3766791" y="4695734"/>
            <a:ext cx="1675713" cy="400050"/>
          </a:xfrm>
        </p:spPr>
        <p:txBody>
          <a:bodyPr/>
          <a:lstStyle/>
          <a:p>
            <a:r>
              <a:rPr lang="en-US" sz="1600" dirty="0">
                <a:solidFill>
                  <a:srgbClr val="116496"/>
                </a:solidFill>
              </a:rPr>
              <a:t>OILS</a:t>
            </a:r>
          </a:p>
        </p:txBody>
      </p:sp>
      <p:sp>
        <p:nvSpPr>
          <p:cNvPr id="85" name="Text Placeholder 84">
            <a:extLst>
              <a:ext uri="{FF2B5EF4-FFF2-40B4-BE49-F238E27FC236}">
                <a16:creationId xmlns:a16="http://schemas.microsoft.com/office/drawing/2014/main" id="{F0438F91-4FB0-4996-92C5-27ECA4C2020A}"/>
              </a:ext>
            </a:extLst>
          </p:cNvPr>
          <p:cNvSpPr>
            <a:spLocks noGrp="1"/>
          </p:cNvSpPr>
          <p:nvPr>
            <p:ph type="body" sz="quarter" idx="25"/>
          </p:nvPr>
        </p:nvSpPr>
        <p:spPr>
          <a:xfrm>
            <a:off x="8962095" y="4727264"/>
            <a:ext cx="3231511" cy="400050"/>
          </a:xfrm>
        </p:spPr>
        <p:txBody>
          <a:bodyPr/>
          <a:lstStyle/>
          <a:p>
            <a:pPr>
              <a:lnSpc>
                <a:spcPct val="100000"/>
              </a:lnSpc>
            </a:pPr>
            <a:r>
              <a:rPr lang="en-US" sz="1600" dirty="0">
                <a:solidFill>
                  <a:srgbClr val="116496"/>
                </a:solidFill>
              </a:rPr>
              <a:t>Lignocellulosic </a:t>
            </a:r>
            <a:br>
              <a:rPr lang="en-US" sz="1600" dirty="0">
                <a:solidFill>
                  <a:srgbClr val="116496"/>
                </a:solidFill>
              </a:rPr>
            </a:br>
            <a:r>
              <a:rPr lang="en-US" sz="1600" dirty="0">
                <a:solidFill>
                  <a:srgbClr val="116496"/>
                </a:solidFill>
              </a:rPr>
              <a:t>Biomass</a:t>
            </a:r>
          </a:p>
        </p:txBody>
      </p:sp>
      <p:sp>
        <p:nvSpPr>
          <p:cNvPr id="86" name="Text Placeholder 85">
            <a:extLst>
              <a:ext uri="{FF2B5EF4-FFF2-40B4-BE49-F238E27FC236}">
                <a16:creationId xmlns:a16="http://schemas.microsoft.com/office/drawing/2014/main" id="{8BBA3613-9B22-4D0C-AAB7-D4F8EB3B0AF1}"/>
              </a:ext>
            </a:extLst>
          </p:cNvPr>
          <p:cNvSpPr>
            <a:spLocks noGrp="1"/>
          </p:cNvSpPr>
          <p:nvPr>
            <p:ph type="body" sz="quarter" idx="26"/>
          </p:nvPr>
        </p:nvSpPr>
        <p:spPr>
          <a:xfrm>
            <a:off x="580828" y="4695734"/>
            <a:ext cx="2082233" cy="400050"/>
          </a:xfrm>
        </p:spPr>
        <p:txBody>
          <a:bodyPr/>
          <a:lstStyle/>
          <a:p>
            <a:r>
              <a:rPr lang="en-US" sz="1600" dirty="0">
                <a:solidFill>
                  <a:srgbClr val="116496"/>
                </a:solidFill>
              </a:rPr>
              <a:t>STARCH</a:t>
            </a:r>
          </a:p>
        </p:txBody>
      </p:sp>
      <p:sp>
        <p:nvSpPr>
          <p:cNvPr id="36" name="Oval 35">
            <a:extLst>
              <a:ext uri="{FF2B5EF4-FFF2-40B4-BE49-F238E27FC236}">
                <a16:creationId xmlns:a16="http://schemas.microsoft.com/office/drawing/2014/main" id="{11120801-0129-4991-810D-28E8F3EE8747}"/>
              </a:ext>
            </a:extLst>
          </p:cNvPr>
          <p:cNvSpPr/>
          <p:nvPr/>
        </p:nvSpPr>
        <p:spPr>
          <a:xfrm>
            <a:off x="241868" y="1796581"/>
            <a:ext cx="2760153" cy="2760153"/>
          </a:xfrm>
          <a:prstGeom prst="ellipse">
            <a:avLst/>
          </a:prstGeom>
          <a:blipFill dpi="0" rotWithShape="0">
            <a:blip r:embed="rId3"/>
            <a:srcRect/>
            <a:tile tx="0" ty="-311150" sx="50000" sy="50000" flip="none" algn="ctr"/>
          </a:blipFill>
          <a:ln w="38100">
            <a:solidFill>
              <a:srgbClr val="2336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AC453CD4-7ABD-4205-87CC-B47E340C6A53}"/>
              </a:ext>
            </a:extLst>
          </p:cNvPr>
          <p:cNvSpPr/>
          <p:nvPr/>
        </p:nvSpPr>
        <p:spPr>
          <a:xfrm>
            <a:off x="3224572" y="1796581"/>
            <a:ext cx="2760153" cy="2760153"/>
          </a:xfrm>
          <a:prstGeom prst="ellipse">
            <a:avLst/>
          </a:prstGeom>
          <a:blipFill dpi="0" rotWithShape="0">
            <a:blip r:embed="rId4"/>
            <a:srcRect/>
            <a:tile tx="0" ty="-25400" sx="50000" sy="50000" flip="none" algn="ctr"/>
          </a:blipFill>
          <a:ln w="38100">
            <a:solidFill>
              <a:srgbClr val="2336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93CEEA1-9C39-42FE-960E-9EDDE56AA027}"/>
              </a:ext>
            </a:extLst>
          </p:cNvPr>
          <p:cNvSpPr/>
          <p:nvPr/>
        </p:nvSpPr>
        <p:spPr>
          <a:xfrm>
            <a:off x="6207276" y="1796581"/>
            <a:ext cx="2760153" cy="2760153"/>
          </a:xfrm>
          <a:prstGeom prst="ellipse">
            <a:avLst/>
          </a:prstGeom>
          <a:blipFill dpi="0" rotWithShape="0">
            <a:blip r:embed="rId5"/>
            <a:srcRect/>
            <a:tile tx="0" ty="0" sx="40000" sy="40000" flip="none" algn="ctr"/>
          </a:blipFill>
          <a:ln w="38100">
            <a:solidFill>
              <a:srgbClr val="2336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FED78098-CA1B-4888-956A-6C0124AA3DD1}"/>
              </a:ext>
            </a:extLst>
          </p:cNvPr>
          <p:cNvSpPr/>
          <p:nvPr/>
        </p:nvSpPr>
        <p:spPr>
          <a:xfrm>
            <a:off x="9189979" y="1796581"/>
            <a:ext cx="2760153" cy="2760153"/>
          </a:xfrm>
          <a:prstGeom prst="ellipse">
            <a:avLst/>
          </a:prstGeom>
          <a:blipFill dpi="0" rotWithShape="1">
            <a:blip r:embed="rId6"/>
            <a:srcRect/>
            <a:tile tx="0" ty="0" sx="40000" sy="40000" flip="none" algn="ctr"/>
          </a:blipFill>
          <a:ln w="38100">
            <a:solidFill>
              <a:srgbClr val="2336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83">
            <a:extLst>
              <a:ext uri="{FF2B5EF4-FFF2-40B4-BE49-F238E27FC236}">
                <a16:creationId xmlns:a16="http://schemas.microsoft.com/office/drawing/2014/main" id="{B4378611-2F16-4420-90A3-F3A45E0BF290}"/>
              </a:ext>
            </a:extLst>
          </p:cNvPr>
          <p:cNvSpPr txBox="1">
            <a:spLocks/>
          </p:cNvSpPr>
          <p:nvPr/>
        </p:nvSpPr>
        <p:spPr>
          <a:xfrm>
            <a:off x="6749496" y="4695734"/>
            <a:ext cx="1675713" cy="400050"/>
          </a:xfrm>
          <a:prstGeom prst="rect">
            <a:avLst/>
          </a:prstGeom>
          <a:noFill/>
        </p:spPr>
        <p:txBody>
          <a:bodyPr vert="horz" lIns="91440" tIns="91440" rIns="91440" bIns="91440" rtlCol="0" anchor="ctr">
            <a:noAutofit/>
          </a:bodyPr>
          <a:lstStyle>
            <a:lvl1pPr marL="0" indent="0" algn="ctr" defTabSz="914400" rtl="0" eaLnBrk="1" latinLnBrk="0" hangingPunct="1">
              <a:lnSpc>
                <a:spcPct val="130000"/>
              </a:lnSpc>
              <a:spcBef>
                <a:spcPts val="600"/>
              </a:spcBef>
              <a:buFont typeface="Arial" panose="020B0604020202020204" pitchFamily="34" charset="0"/>
              <a:buNone/>
              <a:defRPr sz="1400" b="0" i="0" kern="1200" cap="all" baseline="0">
                <a:solidFill>
                  <a:srgbClr val="0070C0"/>
                </a:solidFill>
                <a:latin typeface="+mj-lt"/>
                <a:ea typeface="+mn-ea"/>
                <a:cs typeface="Segoe UI Semilight" panose="020B0402040204020203" pitchFamily="34" charset="0"/>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116496"/>
                </a:solidFill>
              </a:rPr>
              <a:t>SUGARS</a:t>
            </a:r>
          </a:p>
        </p:txBody>
      </p:sp>
      <p:grpSp>
        <p:nvGrpSpPr>
          <p:cNvPr id="3" name="Group 2">
            <a:extLst>
              <a:ext uri="{FF2B5EF4-FFF2-40B4-BE49-F238E27FC236}">
                <a16:creationId xmlns:a16="http://schemas.microsoft.com/office/drawing/2014/main" id="{A2DE3B34-57E6-43CA-902F-F5A3A59ED8A7}"/>
              </a:ext>
            </a:extLst>
          </p:cNvPr>
          <p:cNvGrpSpPr/>
          <p:nvPr/>
        </p:nvGrpSpPr>
        <p:grpSpPr>
          <a:xfrm>
            <a:off x="0" y="5341261"/>
            <a:ext cx="12192000" cy="878367"/>
            <a:chOff x="0" y="5341261"/>
            <a:chExt cx="12192000" cy="878367"/>
          </a:xfrm>
        </p:grpSpPr>
        <p:sp>
          <p:nvSpPr>
            <p:cNvPr id="15" name="TextBox 14">
              <a:extLst>
                <a:ext uri="{FF2B5EF4-FFF2-40B4-BE49-F238E27FC236}">
                  <a16:creationId xmlns:a16="http://schemas.microsoft.com/office/drawing/2014/main" id="{20529994-2043-4176-99D4-0058347CA5CB}"/>
                </a:ext>
              </a:extLst>
            </p:cNvPr>
            <p:cNvSpPr txBox="1"/>
            <p:nvPr/>
          </p:nvSpPr>
          <p:spPr>
            <a:xfrm>
              <a:off x="0" y="5341261"/>
              <a:ext cx="12192000" cy="560153"/>
            </a:xfrm>
            <a:prstGeom prst="rect">
              <a:avLst/>
            </a:prstGeom>
            <a:solidFill>
              <a:srgbClr val="233544"/>
            </a:solidFill>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algn="ctr">
                <a:lnSpc>
                  <a:spcPct val="95000"/>
                </a:lnSpc>
              </a:pPr>
              <a:r>
                <a:rPr lang="en-US" sz="3200" b="1" dirty="0">
                  <a:solidFill>
                    <a:schemeClr val="bg1"/>
                  </a:solidFill>
                  <a:ea typeface="Avenir" charset="0"/>
                  <a:cs typeface="Avenir" charset="0"/>
                </a:rPr>
                <a:t>ONE BILLION TONS</a:t>
              </a:r>
            </a:p>
          </p:txBody>
        </p:sp>
        <p:sp>
          <p:nvSpPr>
            <p:cNvPr id="16" name="Text Placeholder 3">
              <a:extLst>
                <a:ext uri="{FF2B5EF4-FFF2-40B4-BE49-F238E27FC236}">
                  <a16:creationId xmlns:a16="http://schemas.microsoft.com/office/drawing/2014/main" id="{F378426D-EA21-40C5-AEB4-0FB912B5A5CC}"/>
                </a:ext>
              </a:extLst>
            </p:cNvPr>
            <p:cNvSpPr txBox="1">
              <a:spLocks/>
            </p:cNvSpPr>
            <p:nvPr/>
          </p:nvSpPr>
          <p:spPr>
            <a:xfrm>
              <a:off x="1771650" y="5912172"/>
              <a:ext cx="8648700" cy="307456"/>
            </a:xfrm>
            <a:prstGeom prst="rect">
              <a:avLst/>
            </a:prstGeom>
            <a:noFill/>
            <a:ln w="12700" cap="flat" cmpd="sng" algn="ctr">
              <a:noFill/>
              <a:prstDash val="solid"/>
              <a:miter lim="800000"/>
            </a:ln>
          </p:spPr>
          <p:style>
            <a:lnRef idx="2">
              <a:schemeClr val="accent1"/>
            </a:lnRef>
            <a:fillRef idx="1">
              <a:schemeClr val="lt1"/>
            </a:fillRef>
            <a:effectRef idx="0">
              <a:schemeClr val="accent1"/>
            </a:effectRef>
            <a:fontRef idx="minor">
              <a:schemeClr val="dk1"/>
            </a:fontRef>
          </p:style>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dk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sz="1200" dirty="0">
                  <a:solidFill>
                    <a:schemeClr val="accent1"/>
                  </a:solidFill>
                </a:rPr>
                <a:t>DOE Bioenergy Technology Office, </a:t>
              </a:r>
              <a:r>
                <a:rPr lang="en-US" sz="1200" i="1" dirty="0">
                  <a:solidFill>
                    <a:schemeClr val="accent1"/>
                  </a:solidFill>
                </a:rPr>
                <a:t>2016 Billion Ton Report</a:t>
              </a:r>
              <a:endParaRPr lang="en-US" sz="1200" dirty="0">
                <a:solidFill>
                  <a:schemeClr val="accent1"/>
                </a:solidFill>
              </a:endParaRPr>
            </a:p>
          </p:txBody>
        </p:sp>
      </p:grpSp>
    </p:spTree>
    <p:extLst>
      <p:ext uri="{BB962C8B-B14F-4D97-AF65-F5344CB8AC3E}">
        <p14:creationId xmlns:p14="http://schemas.microsoft.com/office/powerpoint/2010/main" val="2675006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DAED1FB-FD0D-46FD-A9C0-8BFD74A06605}"/>
              </a:ext>
            </a:extLst>
          </p:cNvPr>
          <p:cNvSpPr/>
          <p:nvPr/>
        </p:nvSpPr>
        <p:spPr>
          <a:xfrm>
            <a:off x="-5656" y="0"/>
            <a:ext cx="12197655" cy="1514970"/>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itle 77">
            <a:extLst>
              <a:ext uri="{FF2B5EF4-FFF2-40B4-BE49-F238E27FC236}">
                <a16:creationId xmlns:a16="http://schemas.microsoft.com/office/drawing/2014/main" id="{F88FA0D8-FBBD-4139-BDBA-F5253E267931}"/>
              </a:ext>
            </a:extLst>
          </p:cNvPr>
          <p:cNvSpPr>
            <a:spLocks noGrp="1"/>
          </p:cNvSpPr>
          <p:nvPr>
            <p:ph type="title"/>
          </p:nvPr>
        </p:nvSpPr>
        <p:spPr>
          <a:xfrm>
            <a:off x="838200" y="545090"/>
            <a:ext cx="10515600" cy="825500"/>
          </a:xfrm>
        </p:spPr>
        <p:txBody>
          <a:bodyPr>
            <a:normAutofit/>
          </a:bodyPr>
          <a:lstStyle/>
          <a:p>
            <a:r>
              <a:rPr lang="en-US" dirty="0">
                <a:solidFill>
                  <a:schemeClr val="bg1"/>
                </a:solidFill>
              </a:rPr>
              <a:t>an essential industry</a:t>
            </a:r>
          </a:p>
        </p:txBody>
      </p:sp>
      <p:sp>
        <p:nvSpPr>
          <p:cNvPr id="79" name="Text Placeholder 78">
            <a:extLst>
              <a:ext uri="{FF2B5EF4-FFF2-40B4-BE49-F238E27FC236}">
                <a16:creationId xmlns:a16="http://schemas.microsoft.com/office/drawing/2014/main" id="{CB8CA362-97F8-4AF2-9E97-469FA0729CE6}"/>
              </a:ext>
            </a:extLst>
          </p:cNvPr>
          <p:cNvSpPr>
            <a:spLocks noGrp="1"/>
          </p:cNvSpPr>
          <p:nvPr>
            <p:ph type="body" sz="quarter" idx="10"/>
          </p:nvPr>
        </p:nvSpPr>
        <p:spPr>
          <a:xfrm>
            <a:off x="2324101" y="238970"/>
            <a:ext cx="7543798" cy="352425"/>
          </a:xfrm>
        </p:spPr>
        <p:txBody>
          <a:bodyPr/>
          <a:lstStyle/>
          <a:p>
            <a:r>
              <a:rPr lang="en-US" dirty="0">
                <a:solidFill>
                  <a:schemeClr val="bg1"/>
                </a:solidFill>
              </a:rPr>
              <a:t>Agriculture is and will continue to be</a:t>
            </a:r>
          </a:p>
        </p:txBody>
      </p:sp>
      <p:pic>
        <p:nvPicPr>
          <p:cNvPr id="21" name="Picture 20">
            <a:extLst>
              <a:ext uri="{FF2B5EF4-FFF2-40B4-BE49-F238E27FC236}">
                <a16:creationId xmlns:a16="http://schemas.microsoft.com/office/drawing/2014/main" id="{4581E68D-2F97-46C0-A698-2CBFD075FD74}"/>
              </a:ext>
            </a:extLst>
          </p:cNvPr>
          <p:cNvPicPr>
            <a:picLocks noChangeAspect="1"/>
          </p:cNvPicPr>
          <p:nvPr/>
        </p:nvPicPr>
        <p:blipFill>
          <a:blip r:embed="rId3"/>
          <a:stretch>
            <a:fillRect/>
          </a:stretch>
        </p:blipFill>
        <p:spPr>
          <a:xfrm>
            <a:off x="519786" y="1903948"/>
            <a:ext cx="5264151" cy="3830684"/>
          </a:xfrm>
          <a:prstGeom prst="rect">
            <a:avLst/>
          </a:prstGeom>
          <a:noFill/>
          <a:ln w="3175" cap="rnd" cmpd="sng" algn="ctr">
            <a:solidFill>
              <a:schemeClr val="bg1">
                <a:lumMod val="75000"/>
              </a:schemeClr>
            </a:solidFill>
            <a:prstDash val="solid"/>
            <a:round/>
            <a:headEnd type="none" w="med" len="med"/>
            <a:tailEnd type="none" w="med" len="med"/>
          </a:ln>
          <a:effectLst/>
        </p:spPr>
      </p:pic>
      <p:grpSp>
        <p:nvGrpSpPr>
          <p:cNvPr id="18" name="Group 17">
            <a:extLst>
              <a:ext uri="{FF2B5EF4-FFF2-40B4-BE49-F238E27FC236}">
                <a16:creationId xmlns:a16="http://schemas.microsoft.com/office/drawing/2014/main" id="{AEB977B9-F0DD-4E4C-BF95-5AEDE5253922}"/>
              </a:ext>
            </a:extLst>
          </p:cNvPr>
          <p:cNvGrpSpPr/>
          <p:nvPr/>
        </p:nvGrpSpPr>
        <p:grpSpPr>
          <a:xfrm>
            <a:off x="519785" y="3499457"/>
            <a:ext cx="5264151" cy="2240554"/>
            <a:chOff x="519786" y="3499457"/>
            <a:chExt cx="4394309" cy="2240554"/>
          </a:xfrm>
        </p:grpSpPr>
        <p:sp>
          <p:nvSpPr>
            <p:cNvPr id="22" name="Rectangle 6">
              <a:extLst>
                <a:ext uri="{FF2B5EF4-FFF2-40B4-BE49-F238E27FC236}">
                  <a16:creationId xmlns:a16="http://schemas.microsoft.com/office/drawing/2014/main" id="{014A0FFF-CF37-436B-A3EE-6EECCA510144}"/>
                </a:ext>
              </a:extLst>
            </p:cNvPr>
            <p:cNvSpPr/>
            <p:nvPr/>
          </p:nvSpPr>
          <p:spPr bwMode="gray">
            <a:xfrm>
              <a:off x="519786" y="3499457"/>
              <a:ext cx="4394309" cy="2240554"/>
            </a:xfrm>
            <a:custGeom>
              <a:avLst/>
              <a:gdLst>
                <a:gd name="connsiteX0" fmla="*/ 0 w 5391150"/>
                <a:gd name="connsiteY0" fmla="*/ 0 h 3861578"/>
                <a:gd name="connsiteX1" fmla="*/ 5391150 w 5391150"/>
                <a:gd name="connsiteY1" fmla="*/ 0 h 3861578"/>
                <a:gd name="connsiteX2" fmla="*/ 5391150 w 5391150"/>
                <a:gd name="connsiteY2" fmla="*/ 3861578 h 3861578"/>
                <a:gd name="connsiteX3" fmla="*/ 0 w 5391150"/>
                <a:gd name="connsiteY3" fmla="*/ 3861578 h 3861578"/>
                <a:gd name="connsiteX4" fmla="*/ 0 w 5391150"/>
                <a:gd name="connsiteY4" fmla="*/ 0 h 3861578"/>
                <a:gd name="connsiteX0" fmla="*/ 0 w 5391150"/>
                <a:gd name="connsiteY0" fmla="*/ 0 h 3861578"/>
                <a:gd name="connsiteX1" fmla="*/ 5391150 w 5391150"/>
                <a:gd name="connsiteY1" fmla="*/ 3861578 h 3861578"/>
                <a:gd name="connsiteX2" fmla="*/ 0 w 5391150"/>
                <a:gd name="connsiteY2" fmla="*/ 3861578 h 3861578"/>
                <a:gd name="connsiteX3" fmla="*/ 0 w 5391150"/>
                <a:gd name="connsiteY3" fmla="*/ 0 h 3861578"/>
              </a:gdLst>
              <a:ahLst/>
              <a:cxnLst>
                <a:cxn ang="0">
                  <a:pos x="connsiteX0" y="connsiteY0"/>
                </a:cxn>
                <a:cxn ang="0">
                  <a:pos x="connsiteX1" y="connsiteY1"/>
                </a:cxn>
                <a:cxn ang="0">
                  <a:pos x="connsiteX2" y="connsiteY2"/>
                </a:cxn>
                <a:cxn ang="0">
                  <a:pos x="connsiteX3" y="connsiteY3"/>
                </a:cxn>
              </a:cxnLst>
              <a:rect l="l" t="t" r="r" b="b"/>
              <a:pathLst>
                <a:path w="5391150" h="3861578">
                  <a:moveTo>
                    <a:pt x="0" y="0"/>
                  </a:moveTo>
                  <a:lnTo>
                    <a:pt x="5391150" y="3861578"/>
                  </a:lnTo>
                  <a:lnTo>
                    <a:pt x="0" y="3861578"/>
                  </a:lnTo>
                  <a:lnTo>
                    <a:pt x="0" y="0"/>
                  </a:lnTo>
                  <a:close/>
                </a:path>
              </a:pathLst>
            </a:custGeom>
            <a:solidFill>
              <a:srgbClr val="233544">
                <a:alpha val="85098"/>
              </a:srgbClr>
            </a:solidFill>
            <a:ln w="3810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1600" b="0" i="0" u="none" strike="noStrike" kern="1200" cap="none" spc="0" normalizeH="0" baseline="0" noProof="0" dirty="0" err="1">
                <a:ln>
                  <a:noFill/>
                </a:ln>
                <a:solidFill>
                  <a:srgbClr val="FFFFFF"/>
                </a:solidFill>
                <a:effectLst/>
                <a:uLnTx/>
                <a:uFillTx/>
                <a:latin typeface="+mj-lt"/>
                <a:ea typeface="Avenir" charset="0"/>
                <a:cs typeface="Avenir" charset="0"/>
              </a:endParaRPr>
            </a:p>
          </p:txBody>
        </p:sp>
        <p:sp>
          <p:nvSpPr>
            <p:cNvPr id="23" name="TextBox 22">
              <a:extLst>
                <a:ext uri="{FF2B5EF4-FFF2-40B4-BE49-F238E27FC236}">
                  <a16:creationId xmlns:a16="http://schemas.microsoft.com/office/drawing/2014/main" id="{A14428F8-5678-4501-B755-1196BDA51900}"/>
                </a:ext>
              </a:extLst>
            </p:cNvPr>
            <p:cNvSpPr txBox="1"/>
            <p:nvPr/>
          </p:nvSpPr>
          <p:spPr>
            <a:xfrm>
              <a:off x="593211" y="4521337"/>
              <a:ext cx="2393604" cy="560153"/>
            </a:xfrm>
            <a:prstGeom prst="rect">
              <a:avLst/>
            </a:prstGeom>
            <a:noFill/>
          </p:spPr>
          <p:txBody>
            <a:bodyPr wrap="none" rtlCol="0" anchor="t" anchorCtr="0">
              <a:spAutoFit/>
            </a:bodyPr>
            <a:lstStyle/>
            <a:p>
              <a:pPr marL="0" marR="0" lvl="0" indent="0" algn="l" defTabSz="914400" rtl="0" eaLnBrk="1" fontAlgn="auto" latinLnBrk="0" hangingPunct="1">
                <a:lnSpc>
                  <a:spcPct val="95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mj-lt"/>
                  <a:ea typeface="+mn-ea"/>
                  <a:cs typeface="+mn-cs"/>
                </a:rPr>
                <a:t>10 BILLION</a:t>
              </a:r>
            </a:p>
          </p:txBody>
        </p:sp>
        <p:sp>
          <p:nvSpPr>
            <p:cNvPr id="24" name="TextBox 23">
              <a:extLst>
                <a:ext uri="{FF2B5EF4-FFF2-40B4-BE49-F238E27FC236}">
                  <a16:creationId xmlns:a16="http://schemas.microsoft.com/office/drawing/2014/main" id="{DE93A8F0-9130-41B4-AAA3-DCDD6DF88424}"/>
                </a:ext>
              </a:extLst>
            </p:cNvPr>
            <p:cNvSpPr txBox="1"/>
            <p:nvPr/>
          </p:nvSpPr>
          <p:spPr>
            <a:xfrm>
              <a:off x="687800" y="4938085"/>
              <a:ext cx="2629385" cy="677108"/>
            </a:xfrm>
            <a:prstGeom prst="rect">
              <a:avLst/>
            </a:prstGeom>
            <a:noFill/>
          </p:spPr>
          <p:txBody>
            <a:bodyPr wrap="square" rtlCol="0" anchor="t" anchorCtr="0">
              <a:spAutoFit/>
            </a:bodyPr>
            <a:lstStyle/>
            <a:p>
              <a:pPr marL="0" marR="0" lvl="0" indent="0" algn="l" defTabSz="914400" rtl="0" eaLnBrk="1" fontAlgn="auto" latinLnBrk="0" hangingPunct="1">
                <a:lnSpc>
                  <a:spcPct val="95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mj-lt"/>
                  <a:ea typeface="Avenir" charset="0"/>
                  <a:cs typeface="Avenir" charset="0"/>
                </a:rPr>
                <a:t>humans on Earth</a:t>
              </a:r>
            </a:p>
            <a:p>
              <a:pPr marL="0" marR="0" lvl="0" indent="0" algn="l" defTabSz="914400" rtl="0" eaLnBrk="1" fontAlgn="auto" latinLnBrk="0" hangingPunct="1">
                <a:lnSpc>
                  <a:spcPct val="95000"/>
                </a:lnSpc>
                <a:spcBef>
                  <a:spcPts val="0"/>
                </a:spcBef>
                <a:spcAft>
                  <a:spcPts val="0"/>
                </a:spcAft>
                <a:buClrTx/>
                <a:buSzTx/>
                <a:buFontTx/>
                <a:buNone/>
                <a:tabLst/>
                <a:defRPr/>
              </a:pPr>
              <a:r>
                <a:rPr lang="en-US" sz="2000" dirty="0">
                  <a:solidFill>
                    <a:schemeClr val="bg1"/>
                  </a:solidFill>
                  <a:latin typeface="+mj-lt"/>
                  <a:ea typeface="Avenir" charset="0"/>
                  <a:cs typeface="Avenir" charset="0"/>
                </a:rPr>
                <a:t>by 2050</a:t>
              </a:r>
              <a:endParaRPr kumimoji="0" lang="en-US" sz="2000" b="0" i="0" u="none" strike="noStrike" kern="1200" cap="none" spc="0" normalizeH="0" baseline="0" noProof="0" dirty="0">
                <a:ln>
                  <a:noFill/>
                </a:ln>
                <a:solidFill>
                  <a:schemeClr val="bg1"/>
                </a:solidFill>
                <a:effectLst/>
                <a:uLnTx/>
                <a:uFillTx/>
                <a:latin typeface="+mj-lt"/>
                <a:ea typeface="Avenir" charset="0"/>
                <a:cs typeface="Avenir" charset="0"/>
              </a:endParaRPr>
            </a:p>
          </p:txBody>
        </p:sp>
      </p:grpSp>
      <p:grpSp>
        <p:nvGrpSpPr>
          <p:cNvPr id="19" name="Group 18">
            <a:extLst>
              <a:ext uri="{FF2B5EF4-FFF2-40B4-BE49-F238E27FC236}">
                <a16:creationId xmlns:a16="http://schemas.microsoft.com/office/drawing/2014/main" id="{027931F7-70A5-4AF5-8AB4-946435496C76}"/>
              </a:ext>
            </a:extLst>
          </p:cNvPr>
          <p:cNvGrpSpPr/>
          <p:nvPr/>
        </p:nvGrpSpPr>
        <p:grpSpPr>
          <a:xfrm>
            <a:off x="6405270" y="4810313"/>
            <a:ext cx="5266944" cy="924319"/>
            <a:chOff x="6405270" y="4810313"/>
            <a:chExt cx="5266944" cy="924319"/>
          </a:xfrm>
        </p:grpSpPr>
        <p:sp>
          <p:nvSpPr>
            <p:cNvPr id="38" name="Rectangle 37">
              <a:extLst>
                <a:ext uri="{FF2B5EF4-FFF2-40B4-BE49-F238E27FC236}">
                  <a16:creationId xmlns:a16="http://schemas.microsoft.com/office/drawing/2014/main" id="{55F3FB58-6696-4941-BD5B-EA954AFCB4B6}"/>
                </a:ext>
              </a:extLst>
            </p:cNvPr>
            <p:cNvSpPr/>
            <p:nvPr/>
          </p:nvSpPr>
          <p:spPr>
            <a:xfrm>
              <a:off x="6405270" y="4810313"/>
              <a:ext cx="5266944" cy="924319"/>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B0339CFF-4046-4ABA-A699-24D1E222E46B}"/>
                </a:ext>
              </a:extLst>
            </p:cNvPr>
            <p:cNvSpPr txBox="1"/>
            <p:nvPr/>
          </p:nvSpPr>
          <p:spPr>
            <a:xfrm>
              <a:off x="6405270" y="5050075"/>
              <a:ext cx="5266944" cy="587853"/>
            </a:xfrm>
            <a:prstGeom prst="rect">
              <a:avLst/>
            </a:prstGeom>
            <a:noFill/>
          </p:spPr>
          <p:txBody>
            <a:bodyPr wrap="square" rtlCol="0" anchor="ctr" anchorCtr="0">
              <a:spAutoFit/>
            </a:bodyPr>
            <a:lstStyle/>
            <a:p>
              <a:pPr marL="0" marR="0" lvl="0" indent="0" algn="ctr" defTabSz="227008" rtl="0" eaLnBrk="1" fontAlgn="auto" latinLnBrk="0" hangingPunct="1">
                <a:lnSpc>
                  <a:spcPts val="2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mj-lt"/>
                  <a:ea typeface="Avenir" charset="0"/>
                  <a:cs typeface="Avenir" charset="0"/>
                </a:rPr>
                <a:t>A </a:t>
              </a:r>
              <a:r>
                <a:rPr lang="en-US" sz="3200" b="1" dirty="0">
                  <a:solidFill>
                    <a:schemeClr val="bg1"/>
                  </a:solidFill>
                  <a:latin typeface="+mj-lt"/>
                  <a:ea typeface="Avenir" charset="0"/>
                  <a:cs typeface="Avenir" charset="0"/>
                </a:rPr>
                <a:t>MASSIVE FOOD GAP</a:t>
              </a:r>
              <a:endParaRPr kumimoji="0" lang="en-US" sz="3200" b="0" i="0" u="none" strike="noStrike" kern="1200" cap="none" spc="0" normalizeH="0" baseline="0" noProof="0" dirty="0">
                <a:ln>
                  <a:noFill/>
                </a:ln>
                <a:solidFill>
                  <a:schemeClr val="bg1"/>
                </a:solidFill>
                <a:effectLst/>
                <a:uLnTx/>
                <a:uFillTx/>
                <a:latin typeface="+mj-lt"/>
                <a:ea typeface="Avenir" charset="0"/>
                <a:cs typeface="Avenir" charset="0"/>
              </a:endParaRPr>
            </a:p>
            <a:p>
              <a:pPr marL="0" marR="0" lvl="0" indent="0" algn="ctr" defTabSz="227008" rtl="0" eaLnBrk="1" fontAlgn="auto" latinLnBrk="0" hangingPunct="1">
                <a:lnSpc>
                  <a:spcPts val="2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j-lt"/>
                  <a:ea typeface="Avenir" charset="0"/>
                  <a:cs typeface="Avenir" charset="0"/>
                </a:rPr>
                <a:t>must be addressed to feed the growing population</a:t>
              </a:r>
              <a:endParaRPr kumimoji="0" lang="en-US" sz="1600" b="0" i="0" u="none" strike="noStrike" kern="1200" cap="none" spc="0" normalizeH="0" baseline="-25000" noProof="0" dirty="0">
                <a:ln>
                  <a:noFill/>
                </a:ln>
                <a:solidFill>
                  <a:schemeClr val="bg1"/>
                </a:solidFill>
                <a:effectLst/>
                <a:uLnTx/>
                <a:uFillTx/>
                <a:latin typeface="+mj-lt"/>
                <a:ea typeface="Avenir" charset="0"/>
                <a:cs typeface="Avenir" charset="0"/>
              </a:endParaRPr>
            </a:p>
          </p:txBody>
        </p:sp>
      </p:grpSp>
      <p:sp>
        <p:nvSpPr>
          <p:cNvPr id="10" name="Rectangle 9">
            <a:extLst>
              <a:ext uri="{FF2B5EF4-FFF2-40B4-BE49-F238E27FC236}">
                <a16:creationId xmlns:a16="http://schemas.microsoft.com/office/drawing/2014/main" id="{A1140142-4DA5-4171-9494-64EEA27CE9EE}"/>
              </a:ext>
            </a:extLst>
          </p:cNvPr>
          <p:cNvSpPr/>
          <p:nvPr/>
        </p:nvSpPr>
        <p:spPr>
          <a:xfrm>
            <a:off x="519786" y="1839307"/>
            <a:ext cx="5266944" cy="91440"/>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0155E368-BFEC-49D5-A1EE-21AD9B542196}"/>
              </a:ext>
            </a:extLst>
          </p:cNvPr>
          <p:cNvGrpSpPr/>
          <p:nvPr/>
        </p:nvGrpSpPr>
        <p:grpSpPr>
          <a:xfrm>
            <a:off x="6207349" y="1851557"/>
            <a:ext cx="5763934" cy="4243026"/>
            <a:chOff x="6207349" y="1851557"/>
            <a:chExt cx="5763934" cy="4243026"/>
          </a:xfrm>
        </p:grpSpPr>
        <p:pic>
          <p:nvPicPr>
            <p:cNvPr id="31" name="Picture 30">
              <a:extLst>
                <a:ext uri="{FF2B5EF4-FFF2-40B4-BE49-F238E27FC236}">
                  <a16:creationId xmlns:a16="http://schemas.microsoft.com/office/drawing/2014/main" id="{01AEDC92-33C3-4741-988F-ADC0FFEEE8D0}"/>
                </a:ext>
              </a:extLst>
            </p:cNvPr>
            <p:cNvPicPr>
              <a:picLocks noChangeAspect="1"/>
            </p:cNvPicPr>
            <p:nvPr/>
          </p:nvPicPr>
          <p:blipFill>
            <a:blip r:embed="rId4"/>
            <a:stretch>
              <a:fillRect/>
            </a:stretch>
          </p:blipFill>
          <p:spPr>
            <a:xfrm>
              <a:off x="6207349" y="1877006"/>
              <a:ext cx="5464865" cy="2933307"/>
            </a:xfrm>
            <a:prstGeom prst="rect">
              <a:avLst/>
            </a:prstGeom>
          </p:spPr>
        </p:pic>
        <p:sp>
          <p:nvSpPr>
            <p:cNvPr id="30" name="Text Placeholder 16">
              <a:extLst>
                <a:ext uri="{FF2B5EF4-FFF2-40B4-BE49-F238E27FC236}">
                  <a16:creationId xmlns:a16="http://schemas.microsoft.com/office/drawing/2014/main" id="{47850AD3-B856-4CB5-8783-5383D55A3C96}"/>
                </a:ext>
              </a:extLst>
            </p:cNvPr>
            <p:cNvSpPr txBox="1">
              <a:spLocks/>
            </p:cNvSpPr>
            <p:nvPr/>
          </p:nvSpPr>
          <p:spPr bwMode="gray">
            <a:xfrm>
              <a:off x="6392016" y="5841437"/>
              <a:ext cx="5579267" cy="253146"/>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lvl1pPr marL="346058" indent="-346058" algn="l" rtl="0" eaLnBrk="0" fontAlgn="base" hangingPunct="0">
                <a:lnSpc>
                  <a:spcPct val="95000"/>
                </a:lnSpc>
                <a:spcBef>
                  <a:spcPts val="500"/>
                </a:spcBef>
                <a:spcAft>
                  <a:spcPts val="500"/>
                </a:spcAft>
                <a:buClr>
                  <a:schemeClr val="tx2"/>
                </a:buClr>
                <a:buSzPct val="120000"/>
                <a:buFont typeface="Arial"/>
                <a:buChar char="•"/>
                <a:tabLst/>
                <a:defRPr lang="en-US" sz="900" b="0" i="0" dirty="0">
                  <a:solidFill>
                    <a:schemeClr val="bg1">
                      <a:lumMod val="50000"/>
                    </a:schemeClr>
                  </a:solidFill>
                  <a:latin typeface="Avenir Light" panose="020B0402020203020204" pitchFamily="34" charset="0"/>
                  <a:ea typeface="ＭＳ Ｐゴシック" charset="-128"/>
                  <a:cs typeface="Avenir" charset="0"/>
                </a:defRPr>
              </a:lvl1pPr>
              <a:lvl2pPr marL="749263" indent="-288911" algn="l" rtl="0" eaLnBrk="0" fontAlgn="base" hangingPunct="0">
                <a:lnSpc>
                  <a:spcPct val="95000"/>
                </a:lnSpc>
                <a:spcBef>
                  <a:spcPts val="0"/>
                </a:spcBef>
                <a:spcAft>
                  <a:spcPts val="500"/>
                </a:spcAft>
                <a:buClr>
                  <a:schemeClr val="tx2"/>
                </a:buClr>
                <a:buChar char="–"/>
                <a:tabLst/>
                <a:defRPr sz="1900" b="0" i="0">
                  <a:solidFill>
                    <a:schemeClr val="tx2"/>
                  </a:solidFill>
                  <a:latin typeface="Avenir" charset="0"/>
                  <a:ea typeface="ＭＳ Ｐゴシック" pitchFamily="23" charset="-128"/>
                  <a:cs typeface="Avenir" charset="0"/>
                </a:defRPr>
              </a:lvl2pPr>
              <a:lvl3pPr marL="1154055" indent="-231764" algn="l" rtl="0" eaLnBrk="0" fontAlgn="base" hangingPunct="0">
                <a:lnSpc>
                  <a:spcPct val="95000"/>
                </a:lnSpc>
                <a:spcBef>
                  <a:spcPts val="0"/>
                </a:spcBef>
                <a:spcAft>
                  <a:spcPts val="500"/>
                </a:spcAft>
                <a:buClr>
                  <a:schemeClr val="tx2"/>
                </a:buClr>
                <a:buChar char="•"/>
                <a:tabLst/>
                <a:defRPr sz="1600" b="0" i="0">
                  <a:solidFill>
                    <a:schemeClr val="tx2"/>
                  </a:solidFill>
                  <a:latin typeface="Avenir" charset="0"/>
                  <a:ea typeface="ＭＳ Ｐゴシック" pitchFamily="23" charset="-128"/>
                  <a:cs typeface="Avenir" charset="0"/>
                </a:defRPr>
              </a:lvl3pPr>
              <a:lvl4pPr marL="1603295" indent="-230177" algn="l" rtl="0" eaLnBrk="0" fontAlgn="base" hangingPunct="0">
                <a:lnSpc>
                  <a:spcPct val="95000"/>
                </a:lnSpc>
                <a:spcBef>
                  <a:spcPts val="0"/>
                </a:spcBef>
                <a:spcAft>
                  <a:spcPts val="500"/>
                </a:spcAft>
                <a:buClr>
                  <a:schemeClr val="tx2"/>
                </a:buClr>
                <a:buFont typeface=".AppleSystemUIFont" charset="-120"/>
                <a:buChar char="»"/>
                <a:tabLst/>
                <a:defRPr sz="1600" b="0" i="0">
                  <a:solidFill>
                    <a:schemeClr val="tx2"/>
                  </a:solidFill>
                  <a:latin typeface="Avenir" charset="0"/>
                  <a:ea typeface="ＭＳ Ｐゴシック" pitchFamily="23" charset="-128"/>
                  <a:cs typeface="Avenir" charset="0"/>
                </a:defRPr>
              </a:lvl4pPr>
              <a:lvl5pPr marL="2065235" indent="-230177" algn="l" rtl="0" eaLnBrk="0" fontAlgn="base" hangingPunct="0">
                <a:lnSpc>
                  <a:spcPct val="95000"/>
                </a:lnSpc>
                <a:spcBef>
                  <a:spcPts val="0"/>
                </a:spcBef>
                <a:spcAft>
                  <a:spcPts val="500"/>
                </a:spcAft>
                <a:buClr>
                  <a:schemeClr val="bg2">
                    <a:lumMod val="75000"/>
                  </a:schemeClr>
                </a:buClr>
                <a:buChar char="»"/>
                <a:tabLst/>
                <a:defRPr sz="1900" b="0" i="0">
                  <a:solidFill>
                    <a:schemeClr val="tx2"/>
                  </a:solidFill>
                  <a:latin typeface="Calibri Regular" charset="0"/>
                  <a:ea typeface="ＭＳ Ｐゴシック" pitchFamily="23" charset="-128"/>
                  <a:cs typeface="Calibri Regular" charset="0"/>
                </a:defRPr>
              </a:lvl5pPr>
              <a:lvl6pPr marL="3352548"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6pPr>
              <a:lvl7pPr marL="3962104"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7pPr>
              <a:lvl8pPr marL="4571658"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8pPr>
              <a:lvl9pPr marL="5181212"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9pPr>
            </a:lstStyle>
            <a:p>
              <a:pPr marL="0" marR="0" lvl="0" indent="0" algn="l" defTabSz="914400" rtl="0" eaLnBrk="0" fontAlgn="base" latinLnBrk="0" hangingPunct="0">
                <a:lnSpc>
                  <a:spcPct val="95000"/>
                </a:lnSpc>
                <a:spcBef>
                  <a:spcPts val="500"/>
                </a:spcBef>
                <a:spcAft>
                  <a:spcPts val="500"/>
                </a:spcAft>
                <a:buClr>
                  <a:srgbClr val="232C37"/>
                </a:buClr>
                <a:buSzPct val="120000"/>
                <a:buFont typeface="Arial"/>
                <a:buNone/>
                <a:tabLst/>
                <a:defRPr/>
              </a:pPr>
              <a:r>
                <a:rPr kumimoji="0" lang="en-US" sz="1100" b="0" i="0" u="none" strike="noStrike" kern="0" cap="none" spc="0" normalizeH="0" baseline="0" noProof="0" dirty="0">
                  <a:ln>
                    <a:noFill/>
                  </a:ln>
                  <a:solidFill>
                    <a:schemeClr val="accent1"/>
                  </a:solidFill>
                  <a:effectLst/>
                  <a:uLnTx/>
                  <a:uFillTx/>
                  <a:latin typeface="+mj-lt"/>
                  <a:ea typeface="ＭＳ Ｐゴシック" charset="-128"/>
                </a:rPr>
                <a:t>Adapted from World Resource Institute 2018 report: </a:t>
              </a:r>
              <a:r>
                <a:rPr kumimoji="0" lang="en-US" sz="1100" b="0" i="1" u="none" strike="noStrike" kern="0" cap="none" spc="0" normalizeH="0" baseline="0" noProof="0" dirty="0">
                  <a:ln>
                    <a:noFill/>
                  </a:ln>
                  <a:solidFill>
                    <a:schemeClr val="accent1"/>
                  </a:solidFill>
                  <a:effectLst/>
                  <a:uLnTx/>
                  <a:uFillTx/>
                  <a:latin typeface="+mj-lt"/>
                  <a:ea typeface="ＭＳ Ｐゴシック" charset="-128"/>
                </a:rPr>
                <a:t>Creating a Sustainable Food Future</a:t>
              </a:r>
              <a:r>
                <a:rPr kumimoji="0" lang="en-US" sz="1100" b="0" i="0" u="none" strike="noStrike" kern="0" cap="none" spc="0" normalizeH="0" baseline="0" noProof="0" dirty="0">
                  <a:ln>
                    <a:noFill/>
                  </a:ln>
                  <a:solidFill>
                    <a:schemeClr val="accent1"/>
                  </a:solidFill>
                  <a:effectLst/>
                  <a:uLnTx/>
                  <a:uFillTx/>
                  <a:latin typeface="+mj-lt"/>
                  <a:ea typeface="ＭＳ Ｐゴシック" charset="-128"/>
                </a:rPr>
                <a:t> </a:t>
              </a:r>
            </a:p>
          </p:txBody>
        </p:sp>
        <p:sp>
          <p:nvSpPr>
            <p:cNvPr id="34" name="Rectangle 33">
              <a:extLst>
                <a:ext uri="{FF2B5EF4-FFF2-40B4-BE49-F238E27FC236}">
                  <a16:creationId xmlns:a16="http://schemas.microsoft.com/office/drawing/2014/main" id="{37F54741-7E9F-43D6-BAC6-BCF3CEDC3160}"/>
                </a:ext>
              </a:extLst>
            </p:cNvPr>
            <p:cNvSpPr/>
            <p:nvPr/>
          </p:nvSpPr>
          <p:spPr>
            <a:xfrm>
              <a:off x="6405270" y="1851557"/>
              <a:ext cx="5266944" cy="91440"/>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18029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9216407650_494160f2cb_o.jpg">
            <a:extLst>
              <a:ext uri="{FF2B5EF4-FFF2-40B4-BE49-F238E27FC236}">
                <a16:creationId xmlns:a16="http://schemas.microsoft.com/office/drawing/2014/main" id="{142B97D3-4CF1-42D3-9486-1E5E2570B1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2123"/>
          <a:stretch/>
        </p:blipFill>
        <p:spPr>
          <a:xfrm>
            <a:off x="0" y="0"/>
            <a:ext cx="12192000" cy="3640346"/>
          </a:xfrm>
          <a:prstGeom prst="rect">
            <a:avLst/>
          </a:prstGeom>
        </p:spPr>
      </p:pic>
      <p:sp>
        <p:nvSpPr>
          <p:cNvPr id="25" name="Rectangle 24">
            <a:extLst>
              <a:ext uri="{FF2B5EF4-FFF2-40B4-BE49-F238E27FC236}">
                <a16:creationId xmlns:a16="http://schemas.microsoft.com/office/drawing/2014/main" id="{94A04253-BD8E-458E-ADAB-3F31C32A797E}"/>
              </a:ext>
            </a:extLst>
          </p:cNvPr>
          <p:cNvSpPr/>
          <p:nvPr/>
        </p:nvSpPr>
        <p:spPr>
          <a:xfrm>
            <a:off x="0" y="1733006"/>
            <a:ext cx="12192000" cy="1907340"/>
          </a:xfrm>
          <a:prstGeom prst="rect">
            <a:avLst/>
          </a:prstGeom>
          <a:solidFill>
            <a:srgbClr val="2336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C7888397-E99A-4943-913C-C231A2C47944}"/>
              </a:ext>
            </a:extLst>
          </p:cNvPr>
          <p:cNvSpPr>
            <a:spLocks noGrp="1"/>
          </p:cNvSpPr>
          <p:nvPr>
            <p:ph type="body" sz="quarter" idx="15"/>
          </p:nvPr>
        </p:nvSpPr>
        <p:spPr>
          <a:xfrm>
            <a:off x="3349797" y="2088001"/>
            <a:ext cx="6698093" cy="1054034"/>
          </a:xfrm>
        </p:spPr>
        <p:txBody>
          <a:bodyPr/>
          <a:lstStyle/>
          <a:p>
            <a:r>
              <a:rPr lang="en-US" sz="3400" dirty="0">
                <a:solidFill>
                  <a:schemeClr val="bg1"/>
                </a:solidFill>
              </a:rPr>
              <a:t>WHAT DRIVES AGRICULTURE?</a:t>
            </a:r>
          </a:p>
        </p:txBody>
      </p:sp>
      <p:sp>
        <p:nvSpPr>
          <p:cNvPr id="12" name="Content Placeholder 2">
            <a:extLst>
              <a:ext uri="{FF2B5EF4-FFF2-40B4-BE49-F238E27FC236}">
                <a16:creationId xmlns:a16="http://schemas.microsoft.com/office/drawing/2014/main" id="{E989AFED-4916-45E4-A11B-93CE0D90513F}"/>
              </a:ext>
            </a:extLst>
          </p:cNvPr>
          <p:cNvSpPr txBox="1">
            <a:spLocks/>
          </p:cNvSpPr>
          <p:nvPr/>
        </p:nvSpPr>
        <p:spPr>
          <a:xfrm>
            <a:off x="1430175" y="4424880"/>
            <a:ext cx="9486642" cy="1236333"/>
          </a:xfrm>
          <a:prstGeom prst="rect">
            <a:avLst/>
          </a:prstGeom>
        </p:spPr>
        <p:txBody>
          <a:bodyPr vert="horz" lIns="91440" tIns="45720" rIns="91440" bIns="45720" rtlCol="0">
            <a:noAutofit/>
          </a:bodyPr>
          <a:lstStyle>
            <a:lvl1pPr marL="0" indent="0" algn="ctr" defTabSz="914400" rtl="0" eaLnBrk="1" latinLnBrk="0" hangingPunct="1">
              <a:lnSpc>
                <a:spcPct val="130000"/>
              </a:lnSpc>
              <a:spcBef>
                <a:spcPts val="1000"/>
              </a:spcBef>
              <a:buFont typeface="Arial" panose="020B0604020202020204" pitchFamily="34" charset="0"/>
              <a:buNone/>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0" b="1" dirty="0">
                <a:solidFill>
                  <a:srgbClr val="233544"/>
                </a:solidFill>
                <a:latin typeface="Arial" panose="020B0604020202020204" pitchFamily="34" charset="0"/>
                <a:cs typeface="Arial" panose="020B0604020202020204" pitchFamily="34" charset="0"/>
              </a:rPr>
              <a:t>NITROGEN</a:t>
            </a:r>
          </a:p>
        </p:txBody>
      </p:sp>
      <p:sp>
        <p:nvSpPr>
          <p:cNvPr id="7" name="Rectangle 6">
            <a:extLst>
              <a:ext uri="{FF2B5EF4-FFF2-40B4-BE49-F238E27FC236}">
                <a16:creationId xmlns:a16="http://schemas.microsoft.com/office/drawing/2014/main" id="{9D0CB8CC-1D2D-441F-807E-489DEE77614F}"/>
              </a:ext>
            </a:extLst>
          </p:cNvPr>
          <p:cNvSpPr/>
          <p:nvPr/>
        </p:nvSpPr>
        <p:spPr>
          <a:xfrm>
            <a:off x="1987574" y="2159658"/>
            <a:ext cx="1054034" cy="1054034"/>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7A1083D-0B4C-4C2B-9173-EA9516B217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5181" y="2260719"/>
            <a:ext cx="598820" cy="851913"/>
          </a:xfrm>
          <a:prstGeom prst="rect">
            <a:avLst/>
          </a:prstGeom>
        </p:spPr>
      </p:pic>
    </p:spTree>
    <p:extLst>
      <p:ext uri="{BB962C8B-B14F-4D97-AF65-F5344CB8AC3E}">
        <p14:creationId xmlns:p14="http://schemas.microsoft.com/office/powerpoint/2010/main" val="24467947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9F0CF64B-9194-4EA7-AD10-E3CE3A8F2F5B}"/>
              </a:ext>
            </a:extLst>
          </p:cNvPr>
          <p:cNvSpPr/>
          <p:nvPr/>
        </p:nvSpPr>
        <p:spPr>
          <a:xfrm>
            <a:off x="-5655" y="0"/>
            <a:ext cx="5295190" cy="6523379"/>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1CAB4F-F785-479B-82E3-02586D3362AF}"/>
              </a:ext>
            </a:extLst>
          </p:cNvPr>
          <p:cNvSpPr>
            <a:spLocks noGrp="1"/>
          </p:cNvSpPr>
          <p:nvPr>
            <p:ph type="title"/>
          </p:nvPr>
        </p:nvSpPr>
        <p:spPr>
          <a:xfrm>
            <a:off x="6068996" y="291325"/>
            <a:ext cx="5430045" cy="830997"/>
          </a:xfrm>
        </p:spPr>
        <p:txBody>
          <a:bodyPr/>
          <a:lstStyle/>
          <a:p>
            <a:pPr algn="l"/>
            <a:r>
              <a:rPr lang="en-US" sz="2400" dirty="0">
                <a:solidFill>
                  <a:srgbClr val="233544"/>
                </a:solidFill>
              </a:rPr>
              <a:t>Nitrogen is key to increasing agricultural productivity….</a:t>
            </a:r>
          </a:p>
        </p:txBody>
      </p:sp>
      <p:pic>
        <p:nvPicPr>
          <p:cNvPr id="4" name="Picture 3">
            <a:extLst>
              <a:ext uri="{FF2B5EF4-FFF2-40B4-BE49-F238E27FC236}">
                <a16:creationId xmlns:a16="http://schemas.microsoft.com/office/drawing/2014/main" id="{6CBB8B99-2CE8-409A-A4FB-212E98D3ED53}"/>
              </a:ext>
            </a:extLst>
          </p:cNvPr>
          <p:cNvPicPr>
            <a:picLocks noChangeAspect="1"/>
          </p:cNvPicPr>
          <p:nvPr/>
        </p:nvPicPr>
        <p:blipFill>
          <a:blip r:embed="rId3"/>
          <a:stretch>
            <a:fillRect/>
          </a:stretch>
        </p:blipFill>
        <p:spPr>
          <a:xfrm>
            <a:off x="5528436" y="1237134"/>
            <a:ext cx="6502251" cy="5000627"/>
          </a:xfrm>
          <a:prstGeom prst="rect">
            <a:avLst/>
          </a:prstGeom>
        </p:spPr>
      </p:pic>
      <p:sp>
        <p:nvSpPr>
          <p:cNvPr id="5" name="Text Placeholder 16">
            <a:extLst>
              <a:ext uri="{FF2B5EF4-FFF2-40B4-BE49-F238E27FC236}">
                <a16:creationId xmlns:a16="http://schemas.microsoft.com/office/drawing/2014/main" id="{BFDD0CBC-090C-405D-8F85-2B715456340E}"/>
              </a:ext>
            </a:extLst>
          </p:cNvPr>
          <p:cNvSpPr txBox="1">
            <a:spLocks/>
          </p:cNvSpPr>
          <p:nvPr/>
        </p:nvSpPr>
        <p:spPr bwMode="gray">
          <a:xfrm>
            <a:off x="205069" y="5931754"/>
            <a:ext cx="3747954" cy="443198"/>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lvl1pPr marL="346058" indent="-346058" algn="l" rtl="0" eaLnBrk="0" fontAlgn="base" hangingPunct="0">
              <a:lnSpc>
                <a:spcPct val="95000"/>
              </a:lnSpc>
              <a:spcBef>
                <a:spcPts val="500"/>
              </a:spcBef>
              <a:spcAft>
                <a:spcPts val="500"/>
              </a:spcAft>
              <a:buClr>
                <a:schemeClr val="tx2"/>
              </a:buClr>
              <a:buSzPct val="120000"/>
              <a:buFont typeface="Arial"/>
              <a:buChar char="•"/>
              <a:tabLst/>
              <a:defRPr lang="en-US" sz="900" b="0" i="0" dirty="0">
                <a:solidFill>
                  <a:schemeClr val="bg1">
                    <a:lumMod val="50000"/>
                  </a:schemeClr>
                </a:solidFill>
                <a:latin typeface="Avenir Light" panose="020B0402020203020204" pitchFamily="34" charset="0"/>
                <a:ea typeface="ＭＳ Ｐゴシック" charset="-128"/>
                <a:cs typeface="Avenir" charset="0"/>
              </a:defRPr>
            </a:lvl1pPr>
            <a:lvl2pPr marL="749263" indent="-288911" algn="l" rtl="0" eaLnBrk="0" fontAlgn="base" hangingPunct="0">
              <a:lnSpc>
                <a:spcPct val="95000"/>
              </a:lnSpc>
              <a:spcBef>
                <a:spcPts val="0"/>
              </a:spcBef>
              <a:spcAft>
                <a:spcPts val="500"/>
              </a:spcAft>
              <a:buClr>
                <a:schemeClr val="tx2"/>
              </a:buClr>
              <a:buChar char="–"/>
              <a:tabLst/>
              <a:defRPr sz="1900" b="0" i="0">
                <a:solidFill>
                  <a:schemeClr val="tx2"/>
                </a:solidFill>
                <a:latin typeface="Avenir" charset="0"/>
                <a:ea typeface="ＭＳ Ｐゴシック" pitchFamily="23" charset="-128"/>
                <a:cs typeface="Avenir" charset="0"/>
              </a:defRPr>
            </a:lvl2pPr>
            <a:lvl3pPr marL="1154055" indent="-231764" algn="l" rtl="0" eaLnBrk="0" fontAlgn="base" hangingPunct="0">
              <a:lnSpc>
                <a:spcPct val="95000"/>
              </a:lnSpc>
              <a:spcBef>
                <a:spcPts val="0"/>
              </a:spcBef>
              <a:spcAft>
                <a:spcPts val="500"/>
              </a:spcAft>
              <a:buClr>
                <a:schemeClr val="tx2"/>
              </a:buClr>
              <a:buChar char="•"/>
              <a:tabLst/>
              <a:defRPr sz="1600" b="0" i="0">
                <a:solidFill>
                  <a:schemeClr val="tx2"/>
                </a:solidFill>
                <a:latin typeface="Avenir" charset="0"/>
                <a:ea typeface="ＭＳ Ｐゴシック" pitchFamily="23" charset="-128"/>
                <a:cs typeface="Avenir" charset="0"/>
              </a:defRPr>
            </a:lvl3pPr>
            <a:lvl4pPr marL="1603295" indent="-230177" algn="l" rtl="0" eaLnBrk="0" fontAlgn="base" hangingPunct="0">
              <a:lnSpc>
                <a:spcPct val="95000"/>
              </a:lnSpc>
              <a:spcBef>
                <a:spcPts val="0"/>
              </a:spcBef>
              <a:spcAft>
                <a:spcPts val="500"/>
              </a:spcAft>
              <a:buClr>
                <a:schemeClr val="tx2"/>
              </a:buClr>
              <a:buFont typeface=".AppleSystemUIFont" charset="-120"/>
              <a:buChar char="»"/>
              <a:tabLst/>
              <a:defRPr sz="1600" b="0" i="0">
                <a:solidFill>
                  <a:schemeClr val="tx2"/>
                </a:solidFill>
                <a:latin typeface="Avenir" charset="0"/>
                <a:ea typeface="ＭＳ Ｐゴシック" pitchFamily="23" charset="-128"/>
                <a:cs typeface="Avenir" charset="0"/>
              </a:defRPr>
            </a:lvl4pPr>
            <a:lvl5pPr marL="2065235" indent="-230177" algn="l" rtl="0" eaLnBrk="0" fontAlgn="base" hangingPunct="0">
              <a:lnSpc>
                <a:spcPct val="95000"/>
              </a:lnSpc>
              <a:spcBef>
                <a:spcPts val="0"/>
              </a:spcBef>
              <a:spcAft>
                <a:spcPts val="500"/>
              </a:spcAft>
              <a:buClr>
                <a:schemeClr val="bg2">
                  <a:lumMod val="75000"/>
                </a:schemeClr>
              </a:buClr>
              <a:buChar char="»"/>
              <a:tabLst/>
              <a:defRPr sz="1900" b="0" i="0">
                <a:solidFill>
                  <a:schemeClr val="tx2"/>
                </a:solidFill>
                <a:latin typeface="Calibri Regular" charset="0"/>
                <a:ea typeface="ＭＳ Ｐゴシック" pitchFamily="23" charset="-128"/>
                <a:cs typeface="Calibri Regular" charset="0"/>
              </a:defRPr>
            </a:lvl5pPr>
            <a:lvl6pPr marL="3352548"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6pPr>
            <a:lvl7pPr marL="3962104"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7pPr>
            <a:lvl8pPr marL="4571658"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8pPr>
            <a:lvl9pPr marL="5181212"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9pPr>
          </a:lstStyle>
          <a:p>
            <a:pPr marL="0" marR="0" lvl="0" indent="0" algn="l" defTabSz="914400" rtl="0" eaLnBrk="0" fontAlgn="base" latinLnBrk="0" hangingPunct="0">
              <a:lnSpc>
                <a:spcPct val="95000"/>
              </a:lnSpc>
              <a:spcBef>
                <a:spcPts val="500"/>
              </a:spcBef>
              <a:spcAft>
                <a:spcPts val="500"/>
              </a:spcAft>
              <a:buClr>
                <a:srgbClr val="232C37"/>
              </a:buClr>
              <a:buSzPct val="120000"/>
              <a:buFont typeface="Arial"/>
              <a:buNone/>
              <a:tabLst/>
              <a:defRPr/>
            </a:pPr>
            <a:r>
              <a:rPr kumimoji="0" lang="en-US" sz="1200" b="0" i="0" u="none" strike="noStrike" kern="0" cap="none" spc="0" normalizeH="0" baseline="0" noProof="0" dirty="0" err="1">
                <a:ln>
                  <a:noFill/>
                </a:ln>
                <a:solidFill>
                  <a:schemeClr val="bg1"/>
                </a:solidFill>
                <a:effectLst/>
                <a:uLnTx/>
                <a:uFillTx/>
                <a:latin typeface="+mj-lt"/>
                <a:ea typeface="ＭＳ Ｐゴシック" charset="-128"/>
              </a:rPr>
              <a:t>Erisman</a:t>
            </a:r>
            <a:r>
              <a:rPr kumimoji="0" lang="en-US" sz="1200" b="0" i="0" u="none" strike="noStrike" kern="0" cap="none" spc="0" normalizeH="0" baseline="0" noProof="0" dirty="0">
                <a:ln>
                  <a:noFill/>
                </a:ln>
                <a:solidFill>
                  <a:schemeClr val="bg1"/>
                </a:solidFill>
                <a:effectLst/>
                <a:uLnTx/>
                <a:uFillTx/>
                <a:latin typeface="+mj-lt"/>
                <a:ea typeface="ＭＳ Ｐゴシック" charset="-128"/>
              </a:rPr>
              <a:t> et al, 2008, “How a century </a:t>
            </a:r>
            <a:r>
              <a:rPr lang="en-US" sz="1200" kern="0" dirty="0">
                <a:solidFill>
                  <a:schemeClr val="bg1"/>
                </a:solidFill>
                <a:latin typeface="+mj-lt"/>
              </a:rPr>
              <a:t>of ammonia synthesis changed the world.” </a:t>
            </a:r>
            <a:r>
              <a:rPr kumimoji="0" lang="en-US" sz="1200" b="0" i="1" u="none" strike="noStrike" kern="0" cap="none" spc="0" normalizeH="0" baseline="0" noProof="0" dirty="0">
                <a:ln>
                  <a:noFill/>
                </a:ln>
                <a:solidFill>
                  <a:schemeClr val="bg1"/>
                </a:solidFill>
                <a:effectLst/>
                <a:uLnTx/>
                <a:uFillTx/>
                <a:latin typeface="+mj-lt"/>
                <a:ea typeface="ＭＳ Ｐゴシック" charset="-128"/>
              </a:rPr>
              <a:t>Nature Geoscience</a:t>
            </a:r>
            <a:endParaRPr kumimoji="0" lang="en-US" sz="1200" b="0" i="0" u="none" strike="noStrike" kern="0" cap="none" spc="0" normalizeH="0" baseline="0" noProof="0" dirty="0">
              <a:ln>
                <a:noFill/>
              </a:ln>
              <a:solidFill>
                <a:schemeClr val="bg1"/>
              </a:solidFill>
              <a:effectLst/>
              <a:uLnTx/>
              <a:uFillTx/>
              <a:latin typeface="+mj-lt"/>
              <a:ea typeface="ＭＳ Ｐゴシック" charset="-128"/>
            </a:endParaRPr>
          </a:p>
        </p:txBody>
      </p:sp>
      <p:sp>
        <p:nvSpPr>
          <p:cNvPr id="6" name="Text Placeholder 15">
            <a:extLst>
              <a:ext uri="{FF2B5EF4-FFF2-40B4-BE49-F238E27FC236}">
                <a16:creationId xmlns:a16="http://schemas.microsoft.com/office/drawing/2014/main" id="{E6465991-2830-48FA-A112-280CC4333CBD}"/>
              </a:ext>
            </a:extLst>
          </p:cNvPr>
          <p:cNvSpPr txBox="1">
            <a:spLocks/>
          </p:cNvSpPr>
          <p:nvPr/>
        </p:nvSpPr>
        <p:spPr>
          <a:xfrm>
            <a:off x="299648" y="1765422"/>
            <a:ext cx="4204019" cy="684386"/>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bg1"/>
                </a:solidFill>
              </a:rPr>
              <a:t>30-50% of crop yield increases</a:t>
            </a:r>
          </a:p>
        </p:txBody>
      </p:sp>
      <p:sp>
        <p:nvSpPr>
          <p:cNvPr id="7" name="Text Placeholder 18">
            <a:extLst>
              <a:ext uri="{FF2B5EF4-FFF2-40B4-BE49-F238E27FC236}">
                <a16:creationId xmlns:a16="http://schemas.microsoft.com/office/drawing/2014/main" id="{4CDA8469-17D9-4D62-91EC-F635464251F8}"/>
              </a:ext>
            </a:extLst>
          </p:cNvPr>
          <p:cNvSpPr txBox="1">
            <a:spLocks/>
          </p:cNvSpPr>
          <p:nvPr/>
        </p:nvSpPr>
        <p:spPr>
          <a:xfrm>
            <a:off x="292613" y="292750"/>
            <a:ext cx="4553328" cy="1168916"/>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b="1" dirty="0">
                <a:solidFill>
                  <a:schemeClr val="bg1"/>
                </a:solidFill>
                <a:latin typeface="+mj-lt"/>
              </a:rPr>
              <a:t>THE HABER-BOSCH PROCESS MAKES NITROGEN THAT ENABLES:</a:t>
            </a:r>
          </a:p>
        </p:txBody>
      </p:sp>
      <p:sp>
        <p:nvSpPr>
          <p:cNvPr id="8" name="Text Placeholder 19">
            <a:extLst>
              <a:ext uri="{FF2B5EF4-FFF2-40B4-BE49-F238E27FC236}">
                <a16:creationId xmlns:a16="http://schemas.microsoft.com/office/drawing/2014/main" id="{27C677C5-54B1-4A03-A150-309975D5D536}"/>
              </a:ext>
            </a:extLst>
          </p:cNvPr>
          <p:cNvSpPr txBox="1">
            <a:spLocks/>
          </p:cNvSpPr>
          <p:nvPr/>
        </p:nvSpPr>
        <p:spPr>
          <a:xfrm>
            <a:off x="299648" y="2472714"/>
            <a:ext cx="4425587" cy="909772"/>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bg1"/>
                </a:solidFill>
              </a:rPr>
              <a:t>+ 50% per capita food production despite 2.5x population growth</a:t>
            </a:r>
          </a:p>
        </p:txBody>
      </p:sp>
      <p:sp>
        <p:nvSpPr>
          <p:cNvPr id="10" name="Text Placeholder 21">
            <a:extLst>
              <a:ext uri="{FF2B5EF4-FFF2-40B4-BE49-F238E27FC236}">
                <a16:creationId xmlns:a16="http://schemas.microsoft.com/office/drawing/2014/main" id="{BD953A14-3E03-4B09-9298-0FBA1E15B774}"/>
              </a:ext>
            </a:extLst>
          </p:cNvPr>
          <p:cNvSpPr txBox="1">
            <a:spLocks/>
          </p:cNvSpPr>
          <p:nvPr/>
        </p:nvSpPr>
        <p:spPr>
          <a:xfrm>
            <a:off x="299648" y="3611183"/>
            <a:ext cx="4256774" cy="909772"/>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1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12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bg1"/>
                </a:solidFill>
              </a:rPr>
              <a:t>the lives of ~48% of the world's population today</a:t>
            </a:r>
          </a:p>
        </p:txBody>
      </p:sp>
      <p:sp>
        <p:nvSpPr>
          <p:cNvPr id="12" name="Rectangle 11">
            <a:extLst>
              <a:ext uri="{FF2B5EF4-FFF2-40B4-BE49-F238E27FC236}">
                <a16:creationId xmlns:a16="http://schemas.microsoft.com/office/drawing/2014/main" id="{2FFC74FD-42EB-46E3-AEFF-3BAF37DA9F33}"/>
              </a:ext>
            </a:extLst>
          </p:cNvPr>
          <p:cNvSpPr/>
          <p:nvPr/>
        </p:nvSpPr>
        <p:spPr>
          <a:xfrm>
            <a:off x="5247095" y="0"/>
            <a:ext cx="45719" cy="6523379"/>
          </a:xfrm>
          <a:prstGeom prst="rect">
            <a:avLst/>
          </a:prstGeom>
          <a:solidFill>
            <a:srgbClr val="736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29056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2BDC131-1135-4754-AE23-47003F6113DB}"/>
              </a:ext>
            </a:extLst>
          </p:cNvPr>
          <p:cNvSpPr/>
          <p:nvPr/>
        </p:nvSpPr>
        <p:spPr>
          <a:xfrm>
            <a:off x="-5656" y="0"/>
            <a:ext cx="12197655" cy="1514970"/>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3D70A54A-83C1-4044-954E-F7F63E1DAF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7860" y="1756539"/>
            <a:ext cx="5486400" cy="3913168"/>
          </a:xfrm>
          <a:prstGeom prst="rect">
            <a:avLst/>
          </a:prstGeom>
        </p:spPr>
      </p:pic>
      <p:pic>
        <p:nvPicPr>
          <p:cNvPr id="51" name="Picture 50">
            <a:extLst>
              <a:ext uri="{FF2B5EF4-FFF2-40B4-BE49-F238E27FC236}">
                <a16:creationId xmlns:a16="http://schemas.microsoft.com/office/drawing/2014/main" id="{B475AB58-AA5E-4135-A9A5-F59C56AC55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98955" y="1756075"/>
            <a:ext cx="5482459" cy="3913632"/>
          </a:xfrm>
          <a:prstGeom prst="rect">
            <a:avLst/>
          </a:prstGeom>
        </p:spPr>
      </p:pic>
      <p:sp>
        <p:nvSpPr>
          <p:cNvPr id="78" name="Title 77">
            <a:extLst>
              <a:ext uri="{FF2B5EF4-FFF2-40B4-BE49-F238E27FC236}">
                <a16:creationId xmlns:a16="http://schemas.microsoft.com/office/drawing/2014/main" id="{F88FA0D8-FBBD-4139-BDBA-F5253E267931}"/>
              </a:ext>
            </a:extLst>
          </p:cNvPr>
          <p:cNvSpPr>
            <a:spLocks noGrp="1"/>
          </p:cNvSpPr>
          <p:nvPr>
            <p:ph type="title"/>
          </p:nvPr>
        </p:nvSpPr>
        <p:spPr>
          <a:xfrm>
            <a:off x="838200" y="521026"/>
            <a:ext cx="10515600" cy="825500"/>
          </a:xfrm>
        </p:spPr>
        <p:txBody>
          <a:bodyPr>
            <a:normAutofit/>
          </a:bodyPr>
          <a:lstStyle/>
          <a:p>
            <a:r>
              <a:rPr lang="en-US" dirty="0">
                <a:solidFill>
                  <a:schemeClr val="bg1"/>
                </a:solidFill>
              </a:rPr>
              <a:t>extremely difficult to control</a:t>
            </a:r>
          </a:p>
        </p:txBody>
      </p:sp>
      <p:sp>
        <p:nvSpPr>
          <p:cNvPr id="79" name="Text Placeholder 78">
            <a:extLst>
              <a:ext uri="{FF2B5EF4-FFF2-40B4-BE49-F238E27FC236}">
                <a16:creationId xmlns:a16="http://schemas.microsoft.com/office/drawing/2014/main" id="{CB8CA362-97F8-4AF2-9E97-469FA0729CE6}"/>
              </a:ext>
            </a:extLst>
          </p:cNvPr>
          <p:cNvSpPr>
            <a:spLocks noGrp="1"/>
          </p:cNvSpPr>
          <p:nvPr>
            <p:ph type="body" sz="quarter" idx="10"/>
          </p:nvPr>
        </p:nvSpPr>
        <p:spPr>
          <a:xfrm>
            <a:off x="2324101" y="214906"/>
            <a:ext cx="7543798" cy="352425"/>
          </a:xfrm>
        </p:spPr>
        <p:txBody>
          <a:bodyPr/>
          <a:lstStyle/>
          <a:p>
            <a:r>
              <a:rPr lang="en-US" dirty="0">
                <a:solidFill>
                  <a:schemeClr val="bg1"/>
                </a:solidFill>
              </a:rPr>
              <a:t>NITROGEN IS ALSO</a:t>
            </a:r>
          </a:p>
        </p:txBody>
      </p:sp>
      <p:sp>
        <p:nvSpPr>
          <p:cNvPr id="10" name="Rectangle 9">
            <a:extLst>
              <a:ext uri="{FF2B5EF4-FFF2-40B4-BE49-F238E27FC236}">
                <a16:creationId xmlns:a16="http://schemas.microsoft.com/office/drawing/2014/main" id="{A1140142-4DA5-4171-9494-64EEA27CE9EE}"/>
              </a:ext>
            </a:extLst>
          </p:cNvPr>
          <p:cNvSpPr/>
          <p:nvPr/>
        </p:nvSpPr>
        <p:spPr>
          <a:xfrm>
            <a:off x="327860" y="1760117"/>
            <a:ext cx="5486400" cy="91440"/>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F54741-7E9F-43D6-BAC6-BCF3CEDC3160}"/>
              </a:ext>
            </a:extLst>
          </p:cNvPr>
          <p:cNvSpPr/>
          <p:nvPr/>
        </p:nvSpPr>
        <p:spPr>
          <a:xfrm>
            <a:off x="6298955" y="1760117"/>
            <a:ext cx="5486400" cy="91440"/>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39BAEDE2-8B3C-4ECF-A6FA-CB4E9238D6A3}"/>
              </a:ext>
            </a:extLst>
          </p:cNvPr>
          <p:cNvGrpSpPr/>
          <p:nvPr/>
        </p:nvGrpSpPr>
        <p:grpSpPr>
          <a:xfrm>
            <a:off x="327860" y="3429153"/>
            <a:ext cx="4461788" cy="2240554"/>
            <a:chOff x="327860" y="3429153"/>
            <a:chExt cx="4461788" cy="2240554"/>
          </a:xfrm>
        </p:grpSpPr>
        <p:sp>
          <p:nvSpPr>
            <p:cNvPr id="49" name="Rectangle 6">
              <a:extLst>
                <a:ext uri="{FF2B5EF4-FFF2-40B4-BE49-F238E27FC236}">
                  <a16:creationId xmlns:a16="http://schemas.microsoft.com/office/drawing/2014/main" id="{0C907938-A86E-40C2-91B4-B0C6D88B5D95}"/>
                </a:ext>
              </a:extLst>
            </p:cNvPr>
            <p:cNvSpPr/>
            <p:nvPr/>
          </p:nvSpPr>
          <p:spPr bwMode="gray">
            <a:xfrm>
              <a:off x="327860" y="3429153"/>
              <a:ext cx="4461788" cy="2240554"/>
            </a:xfrm>
            <a:custGeom>
              <a:avLst/>
              <a:gdLst>
                <a:gd name="connsiteX0" fmla="*/ 0 w 5391150"/>
                <a:gd name="connsiteY0" fmla="*/ 0 h 3861578"/>
                <a:gd name="connsiteX1" fmla="*/ 5391150 w 5391150"/>
                <a:gd name="connsiteY1" fmla="*/ 0 h 3861578"/>
                <a:gd name="connsiteX2" fmla="*/ 5391150 w 5391150"/>
                <a:gd name="connsiteY2" fmla="*/ 3861578 h 3861578"/>
                <a:gd name="connsiteX3" fmla="*/ 0 w 5391150"/>
                <a:gd name="connsiteY3" fmla="*/ 3861578 h 3861578"/>
                <a:gd name="connsiteX4" fmla="*/ 0 w 5391150"/>
                <a:gd name="connsiteY4" fmla="*/ 0 h 3861578"/>
                <a:gd name="connsiteX0" fmla="*/ 0 w 5391150"/>
                <a:gd name="connsiteY0" fmla="*/ 0 h 3861578"/>
                <a:gd name="connsiteX1" fmla="*/ 5391150 w 5391150"/>
                <a:gd name="connsiteY1" fmla="*/ 3861578 h 3861578"/>
                <a:gd name="connsiteX2" fmla="*/ 0 w 5391150"/>
                <a:gd name="connsiteY2" fmla="*/ 3861578 h 3861578"/>
                <a:gd name="connsiteX3" fmla="*/ 0 w 5391150"/>
                <a:gd name="connsiteY3" fmla="*/ 0 h 3861578"/>
              </a:gdLst>
              <a:ahLst/>
              <a:cxnLst>
                <a:cxn ang="0">
                  <a:pos x="connsiteX0" y="connsiteY0"/>
                </a:cxn>
                <a:cxn ang="0">
                  <a:pos x="connsiteX1" y="connsiteY1"/>
                </a:cxn>
                <a:cxn ang="0">
                  <a:pos x="connsiteX2" y="connsiteY2"/>
                </a:cxn>
                <a:cxn ang="0">
                  <a:pos x="connsiteX3" y="connsiteY3"/>
                </a:cxn>
              </a:cxnLst>
              <a:rect l="l" t="t" r="r" b="b"/>
              <a:pathLst>
                <a:path w="5391150" h="3861578">
                  <a:moveTo>
                    <a:pt x="0" y="0"/>
                  </a:moveTo>
                  <a:lnTo>
                    <a:pt x="5391150" y="3861578"/>
                  </a:lnTo>
                  <a:lnTo>
                    <a:pt x="0" y="3861578"/>
                  </a:lnTo>
                  <a:lnTo>
                    <a:pt x="0" y="0"/>
                  </a:lnTo>
                  <a:close/>
                </a:path>
              </a:pathLst>
            </a:custGeom>
            <a:solidFill>
              <a:srgbClr val="233544">
                <a:alpha val="85000"/>
              </a:srgbClr>
            </a:solidFill>
            <a:ln w="3810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5000"/>
                </a:lnSpc>
              </a:pPr>
              <a:endParaRPr lang="en-US" sz="1600" dirty="0" err="1">
                <a:solidFill>
                  <a:schemeClr val="bg1"/>
                </a:solidFill>
                <a:latin typeface="Avenir" charset="0"/>
                <a:ea typeface="Avenir" charset="0"/>
                <a:cs typeface="Avenir" charset="0"/>
              </a:endParaRPr>
            </a:p>
          </p:txBody>
        </p:sp>
        <p:sp>
          <p:nvSpPr>
            <p:cNvPr id="45" name="Rectangle 44">
              <a:extLst>
                <a:ext uri="{FF2B5EF4-FFF2-40B4-BE49-F238E27FC236}">
                  <a16:creationId xmlns:a16="http://schemas.microsoft.com/office/drawing/2014/main" id="{DBBE5598-0029-4C9B-9D49-D6668D5A16FB}"/>
                </a:ext>
              </a:extLst>
            </p:cNvPr>
            <p:cNvSpPr/>
            <p:nvPr/>
          </p:nvSpPr>
          <p:spPr>
            <a:xfrm>
              <a:off x="410586" y="4766259"/>
              <a:ext cx="2734396" cy="794064"/>
            </a:xfrm>
            <a:prstGeom prst="rect">
              <a:avLst/>
            </a:prstGeom>
          </p:spPr>
          <p:txBody>
            <a:bodyPr wrap="square">
              <a:spAutoFit/>
            </a:bodyPr>
            <a:lstStyle/>
            <a:p>
              <a:pPr>
                <a:lnSpc>
                  <a:spcPct val="95000"/>
                </a:lnSpc>
              </a:pPr>
              <a:r>
                <a:rPr lang="en-US" sz="1600" dirty="0">
                  <a:solidFill>
                    <a:schemeClr val="bg1"/>
                  </a:solidFill>
                  <a:latin typeface="+mj-lt"/>
                  <a:ea typeface="Avenir" charset="0"/>
                  <a:cs typeface="Avenir" charset="0"/>
                </a:rPr>
                <a:t>of all nitrogen is carried away from crops by extreme weather</a:t>
              </a:r>
            </a:p>
          </p:txBody>
        </p:sp>
        <p:sp>
          <p:nvSpPr>
            <p:cNvPr id="46" name="TextBox 45">
              <a:extLst>
                <a:ext uri="{FF2B5EF4-FFF2-40B4-BE49-F238E27FC236}">
                  <a16:creationId xmlns:a16="http://schemas.microsoft.com/office/drawing/2014/main" id="{C49E3ACC-E92C-4904-BC0B-785DABC4B14B}"/>
                </a:ext>
              </a:extLst>
            </p:cNvPr>
            <p:cNvSpPr txBox="1"/>
            <p:nvPr/>
          </p:nvSpPr>
          <p:spPr>
            <a:xfrm>
              <a:off x="417882" y="4108131"/>
              <a:ext cx="1228217" cy="794062"/>
            </a:xfrm>
            <a:prstGeom prst="rect">
              <a:avLst/>
            </a:prstGeom>
            <a:noFill/>
          </p:spPr>
          <p:txBody>
            <a:bodyPr wrap="none" lIns="91438" tIns="45719" rIns="91438" bIns="45719" rtlCol="0" anchor="ctr" anchorCtr="0">
              <a:spAutoFit/>
            </a:bodyPr>
            <a:lstStyle/>
            <a:p>
              <a:pPr algn="l">
                <a:lnSpc>
                  <a:spcPct val="95000"/>
                </a:lnSpc>
              </a:pPr>
              <a:r>
                <a:rPr lang="en-US" sz="4800" b="1" dirty="0">
                  <a:solidFill>
                    <a:schemeClr val="bg1"/>
                  </a:solidFill>
                  <a:latin typeface="+mj-lt"/>
                  <a:ea typeface="Avenir" charset="0"/>
                  <a:cs typeface="Avenir" charset="0"/>
                </a:rPr>
                <a:t>&gt;½ </a:t>
              </a:r>
            </a:p>
          </p:txBody>
        </p:sp>
      </p:grpSp>
      <p:grpSp>
        <p:nvGrpSpPr>
          <p:cNvPr id="3" name="Group 2">
            <a:extLst>
              <a:ext uri="{FF2B5EF4-FFF2-40B4-BE49-F238E27FC236}">
                <a16:creationId xmlns:a16="http://schemas.microsoft.com/office/drawing/2014/main" id="{28C97C99-8A21-4B3B-8C30-494E3BDA84D5}"/>
              </a:ext>
            </a:extLst>
          </p:cNvPr>
          <p:cNvGrpSpPr/>
          <p:nvPr/>
        </p:nvGrpSpPr>
        <p:grpSpPr>
          <a:xfrm>
            <a:off x="6298955" y="3429153"/>
            <a:ext cx="4461788" cy="2240554"/>
            <a:chOff x="6298955" y="3429153"/>
            <a:chExt cx="4461788" cy="2240554"/>
          </a:xfrm>
        </p:grpSpPr>
        <p:sp>
          <p:nvSpPr>
            <p:cNvPr id="52" name="Rectangle 6">
              <a:extLst>
                <a:ext uri="{FF2B5EF4-FFF2-40B4-BE49-F238E27FC236}">
                  <a16:creationId xmlns:a16="http://schemas.microsoft.com/office/drawing/2014/main" id="{5A22B822-A969-4255-AD53-2B3AB1AB8191}"/>
                </a:ext>
              </a:extLst>
            </p:cNvPr>
            <p:cNvSpPr/>
            <p:nvPr/>
          </p:nvSpPr>
          <p:spPr bwMode="gray">
            <a:xfrm>
              <a:off x="6298955" y="3429153"/>
              <a:ext cx="4461788" cy="2240554"/>
            </a:xfrm>
            <a:custGeom>
              <a:avLst/>
              <a:gdLst>
                <a:gd name="connsiteX0" fmla="*/ 0 w 5391150"/>
                <a:gd name="connsiteY0" fmla="*/ 0 h 3861578"/>
                <a:gd name="connsiteX1" fmla="*/ 5391150 w 5391150"/>
                <a:gd name="connsiteY1" fmla="*/ 0 h 3861578"/>
                <a:gd name="connsiteX2" fmla="*/ 5391150 w 5391150"/>
                <a:gd name="connsiteY2" fmla="*/ 3861578 h 3861578"/>
                <a:gd name="connsiteX3" fmla="*/ 0 w 5391150"/>
                <a:gd name="connsiteY3" fmla="*/ 3861578 h 3861578"/>
                <a:gd name="connsiteX4" fmla="*/ 0 w 5391150"/>
                <a:gd name="connsiteY4" fmla="*/ 0 h 3861578"/>
                <a:gd name="connsiteX0" fmla="*/ 0 w 5391150"/>
                <a:gd name="connsiteY0" fmla="*/ 0 h 3861578"/>
                <a:gd name="connsiteX1" fmla="*/ 5391150 w 5391150"/>
                <a:gd name="connsiteY1" fmla="*/ 3861578 h 3861578"/>
                <a:gd name="connsiteX2" fmla="*/ 0 w 5391150"/>
                <a:gd name="connsiteY2" fmla="*/ 3861578 h 3861578"/>
                <a:gd name="connsiteX3" fmla="*/ 0 w 5391150"/>
                <a:gd name="connsiteY3" fmla="*/ 0 h 3861578"/>
              </a:gdLst>
              <a:ahLst/>
              <a:cxnLst>
                <a:cxn ang="0">
                  <a:pos x="connsiteX0" y="connsiteY0"/>
                </a:cxn>
                <a:cxn ang="0">
                  <a:pos x="connsiteX1" y="connsiteY1"/>
                </a:cxn>
                <a:cxn ang="0">
                  <a:pos x="connsiteX2" y="connsiteY2"/>
                </a:cxn>
                <a:cxn ang="0">
                  <a:pos x="connsiteX3" y="connsiteY3"/>
                </a:cxn>
              </a:cxnLst>
              <a:rect l="l" t="t" r="r" b="b"/>
              <a:pathLst>
                <a:path w="5391150" h="3861578">
                  <a:moveTo>
                    <a:pt x="0" y="0"/>
                  </a:moveTo>
                  <a:lnTo>
                    <a:pt x="5391150" y="3861578"/>
                  </a:lnTo>
                  <a:lnTo>
                    <a:pt x="0" y="3861578"/>
                  </a:lnTo>
                  <a:lnTo>
                    <a:pt x="0" y="0"/>
                  </a:lnTo>
                  <a:close/>
                </a:path>
              </a:pathLst>
            </a:custGeom>
            <a:solidFill>
              <a:srgbClr val="233544">
                <a:alpha val="85098"/>
              </a:srgbClr>
            </a:solidFill>
            <a:ln w="3810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5000"/>
                </a:lnSpc>
              </a:pPr>
              <a:endParaRPr lang="en-US" sz="1600" dirty="0" err="1">
                <a:solidFill>
                  <a:schemeClr val="bg1"/>
                </a:solidFill>
                <a:latin typeface="Avenir" charset="0"/>
                <a:ea typeface="Avenir" charset="0"/>
                <a:cs typeface="Avenir" charset="0"/>
              </a:endParaRPr>
            </a:p>
          </p:txBody>
        </p:sp>
        <p:sp>
          <p:nvSpPr>
            <p:cNvPr id="53" name="TextBox 52">
              <a:extLst>
                <a:ext uri="{FF2B5EF4-FFF2-40B4-BE49-F238E27FC236}">
                  <a16:creationId xmlns:a16="http://schemas.microsoft.com/office/drawing/2014/main" id="{4D459097-FB11-4B5E-8EF8-6A639F673F92}"/>
                </a:ext>
              </a:extLst>
            </p:cNvPr>
            <p:cNvSpPr txBox="1"/>
            <p:nvPr/>
          </p:nvSpPr>
          <p:spPr>
            <a:xfrm>
              <a:off x="6413042" y="4801480"/>
              <a:ext cx="2573255" cy="794062"/>
            </a:xfrm>
            <a:prstGeom prst="rect">
              <a:avLst/>
            </a:prstGeom>
            <a:noFill/>
          </p:spPr>
          <p:txBody>
            <a:bodyPr wrap="square" lIns="91438" tIns="45719" rIns="91438" bIns="45719" rtlCol="0" anchor="ctr" anchorCtr="0">
              <a:spAutoFit/>
            </a:bodyPr>
            <a:lstStyle/>
            <a:p>
              <a:pPr algn="l">
                <a:lnSpc>
                  <a:spcPct val="95000"/>
                </a:lnSpc>
              </a:pPr>
              <a:r>
                <a:rPr lang="en-US" sz="1600" dirty="0">
                  <a:solidFill>
                    <a:schemeClr val="bg1"/>
                  </a:solidFill>
                  <a:latin typeface="+mj-lt"/>
                  <a:ea typeface="Avenir" charset="0"/>
                  <a:cs typeface="Avenir" charset="0"/>
                </a:rPr>
                <a:t>of global GHG emissions can be attributed to fertilizer</a:t>
              </a:r>
            </a:p>
          </p:txBody>
        </p:sp>
        <p:sp>
          <p:nvSpPr>
            <p:cNvPr id="54" name="TextBox 53">
              <a:extLst>
                <a:ext uri="{FF2B5EF4-FFF2-40B4-BE49-F238E27FC236}">
                  <a16:creationId xmlns:a16="http://schemas.microsoft.com/office/drawing/2014/main" id="{0988BADC-0A17-47D8-BD9D-964E684B9FB5}"/>
                </a:ext>
              </a:extLst>
            </p:cNvPr>
            <p:cNvSpPr txBox="1"/>
            <p:nvPr/>
          </p:nvSpPr>
          <p:spPr>
            <a:xfrm>
              <a:off x="6417768" y="4148138"/>
              <a:ext cx="1760414" cy="794062"/>
            </a:xfrm>
            <a:prstGeom prst="rect">
              <a:avLst/>
            </a:prstGeom>
            <a:noFill/>
          </p:spPr>
          <p:txBody>
            <a:bodyPr wrap="none" lIns="91438" tIns="45719" rIns="91438" bIns="45719" rtlCol="0" anchor="ctr" anchorCtr="0">
              <a:spAutoFit/>
            </a:bodyPr>
            <a:lstStyle/>
            <a:p>
              <a:pPr algn="l">
                <a:lnSpc>
                  <a:spcPct val="95000"/>
                </a:lnSpc>
              </a:pPr>
              <a:r>
                <a:rPr lang="en-US" sz="4800" b="1" dirty="0">
                  <a:solidFill>
                    <a:schemeClr val="bg1"/>
                  </a:solidFill>
                  <a:latin typeface="+mj-lt"/>
                  <a:ea typeface="Avenir" charset="0"/>
                  <a:cs typeface="Avenir" charset="0"/>
                </a:rPr>
                <a:t>2.5% </a:t>
              </a:r>
            </a:p>
          </p:txBody>
        </p:sp>
      </p:grpSp>
      <p:sp>
        <p:nvSpPr>
          <p:cNvPr id="57" name="Text Placeholder 16">
            <a:extLst>
              <a:ext uri="{FF2B5EF4-FFF2-40B4-BE49-F238E27FC236}">
                <a16:creationId xmlns:a16="http://schemas.microsoft.com/office/drawing/2014/main" id="{7C9B2C3B-C011-4FBC-B3EA-628D57B19499}"/>
              </a:ext>
            </a:extLst>
          </p:cNvPr>
          <p:cNvSpPr txBox="1">
            <a:spLocks/>
          </p:cNvSpPr>
          <p:nvPr/>
        </p:nvSpPr>
        <p:spPr bwMode="gray">
          <a:xfrm>
            <a:off x="6226918" y="5695146"/>
            <a:ext cx="5482459" cy="245832"/>
          </a:xfrm>
          <a:prstGeom prst="rect">
            <a:avLst/>
          </a:prstGeom>
          <a:noFill/>
          <a:ln w="9525">
            <a:noFill/>
            <a:miter lim="800000"/>
            <a:headEnd/>
            <a:tailEnd/>
          </a:ln>
        </p:spPr>
        <p:txBody>
          <a:bodyPr vert="horz" wrap="square" lIns="91436" tIns="45718" rIns="91436" bIns="45718" numCol="1" anchor="t" anchorCtr="0" compatLnSpc="1">
            <a:prstTxWarp prst="textNoShape">
              <a:avLst/>
            </a:prstTxWarp>
            <a:spAutoFit/>
          </a:bodyPr>
          <a:lstStyle>
            <a:lvl1pPr marL="0" indent="0" algn="l" rtl="0" eaLnBrk="0" fontAlgn="base" hangingPunct="0">
              <a:lnSpc>
                <a:spcPct val="95000"/>
              </a:lnSpc>
              <a:spcBef>
                <a:spcPts val="500"/>
              </a:spcBef>
              <a:spcAft>
                <a:spcPts val="500"/>
              </a:spcAft>
              <a:buClr>
                <a:schemeClr val="tx2"/>
              </a:buClr>
              <a:buSzPct val="120000"/>
              <a:buFont typeface="Arial"/>
              <a:buNone/>
              <a:tabLst/>
              <a:defRPr sz="900" b="0" i="0">
                <a:solidFill>
                  <a:schemeClr val="bg1">
                    <a:lumMod val="50000"/>
                  </a:schemeClr>
                </a:solidFill>
                <a:latin typeface="Avenir Light" panose="020B0402020203020204" pitchFamily="34" charset="0"/>
                <a:ea typeface="ＭＳ Ｐゴシック" charset="-128"/>
                <a:cs typeface="Avenir" charset="0"/>
              </a:defRPr>
            </a:lvl1pPr>
            <a:lvl2pPr marL="460375" indent="0" algn="l" rtl="0" eaLnBrk="0" fontAlgn="base" hangingPunct="0">
              <a:lnSpc>
                <a:spcPct val="95000"/>
              </a:lnSpc>
              <a:spcBef>
                <a:spcPts val="0"/>
              </a:spcBef>
              <a:spcAft>
                <a:spcPts val="500"/>
              </a:spcAft>
              <a:buClr>
                <a:schemeClr val="tx2"/>
              </a:buClr>
              <a:buNone/>
              <a:tabLst/>
              <a:defRPr sz="1900" b="0" i="0">
                <a:solidFill>
                  <a:schemeClr val="tx2"/>
                </a:solidFill>
                <a:latin typeface="Avenir" charset="0"/>
                <a:ea typeface="ＭＳ Ｐゴシック" pitchFamily="23" charset="-128"/>
                <a:cs typeface="Avenir" charset="0"/>
              </a:defRPr>
            </a:lvl2pPr>
            <a:lvl3pPr marL="1154055" indent="-231764" algn="l" rtl="0" eaLnBrk="0" fontAlgn="base" hangingPunct="0">
              <a:lnSpc>
                <a:spcPct val="95000"/>
              </a:lnSpc>
              <a:spcBef>
                <a:spcPts val="0"/>
              </a:spcBef>
              <a:spcAft>
                <a:spcPts val="500"/>
              </a:spcAft>
              <a:buClr>
                <a:schemeClr val="tx2"/>
              </a:buClr>
              <a:buChar char="•"/>
              <a:tabLst/>
              <a:defRPr sz="1600" b="0" i="0">
                <a:solidFill>
                  <a:schemeClr val="tx2"/>
                </a:solidFill>
                <a:latin typeface="Avenir" charset="0"/>
                <a:ea typeface="ＭＳ Ｐゴシック" pitchFamily="23" charset="-128"/>
                <a:cs typeface="Avenir" charset="0"/>
              </a:defRPr>
            </a:lvl3pPr>
            <a:lvl4pPr marL="1603295" indent="-230177" algn="l" rtl="0" eaLnBrk="0" fontAlgn="base" hangingPunct="0">
              <a:lnSpc>
                <a:spcPct val="95000"/>
              </a:lnSpc>
              <a:spcBef>
                <a:spcPts val="0"/>
              </a:spcBef>
              <a:spcAft>
                <a:spcPts val="500"/>
              </a:spcAft>
              <a:buClr>
                <a:schemeClr val="tx2"/>
              </a:buClr>
              <a:buFont typeface=".AppleSystemUIFont" charset="-120"/>
              <a:buChar char="»"/>
              <a:tabLst/>
              <a:defRPr sz="1600" b="0" i="0">
                <a:solidFill>
                  <a:schemeClr val="tx2"/>
                </a:solidFill>
                <a:latin typeface="Avenir" charset="0"/>
                <a:ea typeface="ＭＳ Ｐゴシック" pitchFamily="23" charset="-128"/>
                <a:cs typeface="Avenir" charset="0"/>
              </a:defRPr>
            </a:lvl4pPr>
            <a:lvl5pPr marL="2065235" indent="-230177" algn="l" rtl="0" eaLnBrk="0" fontAlgn="base" hangingPunct="0">
              <a:lnSpc>
                <a:spcPct val="95000"/>
              </a:lnSpc>
              <a:spcBef>
                <a:spcPts val="0"/>
              </a:spcBef>
              <a:spcAft>
                <a:spcPts val="500"/>
              </a:spcAft>
              <a:buClr>
                <a:schemeClr val="bg2">
                  <a:lumMod val="75000"/>
                </a:schemeClr>
              </a:buClr>
              <a:buChar char="»"/>
              <a:tabLst/>
              <a:defRPr sz="1900" b="0" i="0">
                <a:solidFill>
                  <a:schemeClr val="tx2"/>
                </a:solidFill>
                <a:latin typeface="Calibri Regular" charset="0"/>
                <a:ea typeface="ＭＳ Ｐゴシック" pitchFamily="23" charset="-128"/>
                <a:cs typeface="Calibri Regular" charset="0"/>
              </a:defRPr>
            </a:lvl5pPr>
            <a:lvl6pPr marL="3352548"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6pPr>
            <a:lvl7pPr marL="3962104"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7pPr>
            <a:lvl8pPr marL="4571658"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8pPr>
            <a:lvl9pPr marL="5181212" indent="-304776" algn="l" rtl="0" fontAlgn="base">
              <a:lnSpc>
                <a:spcPct val="95000"/>
              </a:lnSpc>
              <a:spcBef>
                <a:spcPct val="0"/>
              </a:spcBef>
              <a:spcAft>
                <a:spcPct val="25000"/>
              </a:spcAft>
              <a:buClr>
                <a:schemeClr val="accent1"/>
              </a:buClr>
              <a:buChar char="»"/>
              <a:defRPr>
                <a:solidFill>
                  <a:schemeClr val="tx1"/>
                </a:solidFill>
                <a:latin typeface="+mn-lt"/>
                <a:ea typeface="ＭＳ Ｐゴシック" pitchFamily="23" charset="-128"/>
              </a:defRPr>
            </a:lvl9pPr>
          </a:lstStyle>
          <a:p>
            <a:r>
              <a:rPr lang="en-US" sz="1050" i="1" kern="0" dirty="0">
                <a:solidFill>
                  <a:schemeClr val="accent1"/>
                </a:solidFill>
                <a:latin typeface="+mj-lt"/>
              </a:rPr>
              <a:t>Nature Plants</a:t>
            </a:r>
            <a:r>
              <a:rPr lang="en-US" sz="1050" kern="0" dirty="0">
                <a:solidFill>
                  <a:schemeClr val="accent1"/>
                </a:solidFill>
                <a:latin typeface="+mj-lt"/>
              </a:rPr>
              <a:t> </a:t>
            </a:r>
            <a:r>
              <a:rPr lang="en-US" sz="1050" b="1" kern="0" dirty="0">
                <a:solidFill>
                  <a:schemeClr val="accent1"/>
                </a:solidFill>
                <a:latin typeface="+mj-lt"/>
              </a:rPr>
              <a:t>3</a:t>
            </a:r>
            <a:r>
              <a:rPr lang="en-US" sz="1050" kern="0" dirty="0">
                <a:solidFill>
                  <a:schemeClr val="accent1"/>
                </a:solidFill>
                <a:latin typeface="+mj-lt"/>
              </a:rPr>
              <a:t>, Article number: 17012, March 1, 2017</a:t>
            </a:r>
          </a:p>
        </p:txBody>
      </p:sp>
    </p:spTree>
    <p:extLst>
      <p:ext uri="{BB962C8B-B14F-4D97-AF65-F5344CB8AC3E}">
        <p14:creationId xmlns:p14="http://schemas.microsoft.com/office/powerpoint/2010/main" val="2984905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3B9928A-3B23-41F8-813C-5080B0AFD5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3291"/>
            <a:ext cx="12192000" cy="6474709"/>
          </a:xfrm>
          <a:prstGeom prst="rect">
            <a:avLst/>
          </a:prstGeom>
        </p:spPr>
      </p:pic>
      <p:sp>
        <p:nvSpPr>
          <p:cNvPr id="5" name="Rectangle 4">
            <a:extLst>
              <a:ext uri="{FF2B5EF4-FFF2-40B4-BE49-F238E27FC236}">
                <a16:creationId xmlns:a16="http://schemas.microsoft.com/office/drawing/2014/main" id="{94120EE6-4293-46FA-A22B-F4F80E26B493}"/>
              </a:ext>
            </a:extLst>
          </p:cNvPr>
          <p:cNvSpPr/>
          <p:nvPr/>
        </p:nvSpPr>
        <p:spPr>
          <a:xfrm>
            <a:off x="0" y="0"/>
            <a:ext cx="12192000" cy="407972"/>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6088992-3199-4928-8887-727819BFF474}"/>
              </a:ext>
            </a:extLst>
          </p:cNvPr>
          <p:cNvSpPr txBox="1"/>
          <p:nvPr/>
        </p:nvSpPr>
        <p:spPr>
          <a:xfrm>
            <a:off x="0" y="2010"/>
            <a:ext cx="12192000" cy="3847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algn="ctr">
              <a:lnSpc>
                <a:spcPct val="95000"/>
              </a:lnSpc>
            </a:pPr>
            <a:r>
              <a:rPr lang="en-US" sz="2000" b="1" dirty="0">
                <a:solidFill>
                  <a:schemeClr val="bg1"/>
                </a:solidFill>
                <a:ea typeface="Avenir" charset="0"/>
                <a:cs typeface="Avenir" charset="0"/>
              </a:rPr>
              <a:t>THE NITROGEN CYCLE IS COMPLEX</a:t>
            </a:r>
          </a:p>
        </p:txBody>
      </p:sp>
    </p:spTree>
    <p:extLst>
      <p:ext uri="{BB962C8B-B14F-4D97-AF65-F5344CB8AC3E}">
        <p14:creationId xmlns:p14="http://schemas.microsoft.com/office/powerpoint/2010/main" val="171005779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EC34314-F0FF-41F4-BC5E-3F3564492B9B}"/>
              </a:ext>
            </a:extLst>
          </p:cNvPr>
          <p:cNvSpPr/>
          <p:nvPr/>
        </p:nvSpPr>
        <p:spPr>
          <a:xfrm>
            <a:off x="0" y="0"/>
            <a:ext cx="12192000" cy="407972"/>
          </a:xfrm>
          <a:prstGeom prst="rect">
            <a:avLst/>
          </a:prstGeom>
          <a:solidFill>
            <a:srgbClr val="233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AEAF8C46-B691-431E-89ED-F6928E2CCE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407972"/>
            <a:ext cx="12191999" cy="6474709"/>
          </a:xfrm>
          <a:prstGeom prst="rect">
            <a:avLst/>
          </a:prstGeom>
        </p:spPr>
      </p:pic>
      <p:sp>
        <p:nvSpPr>
          <p:cNvPr id="24" name="TextBox 23">
            <a:extLst>
              <a:ext uri="{FF2B5EF4-FFF2-40B4-BE49-F238E27FC236}">
                <a16:creationId xmlns:a16="http://schemas.microsoft.com/office/drawing/2014/main" id="{FC9D0B6E-B7C0-40A8-8273-DCABCBE6BD7A}"/>
              </a:ext>
            </a:extLst>
          </p:cNvPr>
          <p:cNvSpPr txBox="1"/>
          <p:nvPr/>
        </p:nvSpPr>
        <p:spPr>
          <a:xfrm>
            <a:off x="1990165" y="2010"/>
            <a:ext cx="8211671" cy="3847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t" anchorCtr="0">
            <a:spAutoFit/>
          </a:bodyPr>
          <a:lstStyle/>
          <a:p>
            <a:pPr algn="ctr">
              <a:lnSpc>
                <a:spcPct val="95000"/>
              </a:lnSpc>
            </a:pPr>
            <a:r>
              <a:rPr lang="en-US" sz="2000" b="1" dirty="0">
                <a:solidFill>
                  <a:schemeClr val="bg1"/>
                </a:solidFill>
                <a:ea typeface="Avenir" charset="0"/>
                <a:cs typeface="Avenir" charset="0"/>
              </a:rPr>
              <a:t>PRODUCTIVE NITROGEN CYCLE</a:t>
            </a:r>
          </a:p>
        </p:txBody>
      </p:sp>
      <p:grpSp>
        <p:nvGrpSpPr>
          <p:cNvPr id="2" name="Group 1">
            <a:extLst>
              <a:ext uri="{FF2B5EF4-FFF2-40B4-BE49-F238E27FC236}">
                <a16:creationId xmlns:a16="http://schemas.microsoft.com/office/drawing/2014/main" id="{2B844C28-3A59-45A4-9644-2A20B58C85BD}"/>
              </a:ext>
            </a:extLst>
          </p:cNvPr>
          <p:cNvGrpSpPr/>
          <p:nvPr/>
        </p:nvGrpSpPr>
        <p:grpSpPr>
          <a:xfrm>
            <a:off x="0" y="407972"/>
            <a:ext cx="12191999" cy="6474709"/>
            <a:chOff x="0" y="407972"/>
            <a:chExt cx="12191999" cy="6474709"/>
          </a:xfrm>
        </p:grpSpPr>
        <p:pic>
          <p:nvPicPr>
            <p:cNvPr id="21" name="Picture 20">
              <a:extLst>
                <a:ext uri="{FF2B5EF4-FFF2-40B4-BE49-F238E27FC236}">
                  <a16:creationId xmlns:a16="http://schemas.microsoft.com/office/drawing/2014/main" id="{EE0091D4-1A32-4DF0-BD03-F8927F09A5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5" name="Picture 4">
              <a:extLst>
                <a:ext uri="{FF2B5EF4-FFF2-40B4-BE49-F238E27FC236}">
                  <a16:creationId xmlns:a16="http://schemas.microsoft.com/office/drawing/2014/main" id="{4751924C-79F3-4481-A99C-8239F454C0F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407972"/>
              <a:ext cx="12191999" cy="6474709"/>
            </a:xfrm>
            <a:prstGeom prst="rect">
              <a:avLst/>
            </a:prstGeom>
          </p:spPr>
        </p:pic>
        <p:pic>
          <p:nvPicPr>
            <p:cNvPr id="17" name="Picture 16">
              <a:extLst>
                <a:ext uri="{FF2B5EF4-FFF2-40B4-BE49-F238E27FC236}">
                  <a16:creationId xmlns:a16="http://schemas.microsoft.com/office/drawing/2014/main" id="{A68E123A-879F-473F-A246-07843EE0F38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0" y="407972"/>
              <a:ext cx="12191999" cy="6474709"/>
            </a:xfrm>
            <a:prstGeom prst="rect">
              <a:avLst/>
            </a:prstGeom>
          </p:spPr>
        </p:pic>
      </p:grpSp>
    </p:spTree>
    <p:extLst>
      <p:ext uri="{BB962C8B-B14F-4D97-AF65-F5344CB8AC3E}">
        <p14:creationId xmlns:p14="http://schemas.microsoft.com/office/powerpoint/2010/main" val="296678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ight">
  <a:themeElements>
    <a:clrScheme name="Black-White">
      <a:dk1>
        <a:sysClr val="windowText" lastClr="000000"/>
      </a:dk1>
      <a:lt1>
        <a:sysClr val="window" lastClr="FFFFFF"/>
      </a:lt1>
      <a:dk2>
        <a:srgbClr val="828282"/>
      </a:dk2>
      <a:lt2>
        <a:srgbClr val="F0F0F0"/>
      </a:lt2>
      <a:accent1>
        <a:srgbClr val="4B5151"/>
      </a:accent1>
      <a:accent2>
        <a:srgbClr val="B0B1B3"/>
      </a:accent2>
      <a:accent3>
        <a:srgbClr val="050505"/>
      </a:accent3>
      <a:accent4>
        <a:srgbClr val="91969A"/>
      </a:accent4>
      <a:accent5>
        <a:srgbClr val="3D3F39"/>
      </a:accent5>
      <a:accent6>
        <a:srgbClr val="6F7072"/>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E13623B06325418AEFFCB58E9DE551" ma:contentTypeVersion="15" ma:contentTypeDescription="Create a new document." ma:contentTypeScope="" ma:versionID="93e03648c7d65be4875e3b9289d8a11d">
  <xsd:schema xmlns:xsd="http://www.w3.org/2001/XMLSchema" xmlns:xs="http://www.w3.org/2001/XMLSchema" xmlns:p="http://schemas.microsoft.com/office/2006/metadata/properties" xmlns:ns2="0554ea00-ce02-4002-ac61-a82110371b63" xmlns:ns3="f865b02c-72f9-4d34-a430-94c5566acbd4" targetNamespace="http://schemas.microsoft.com/office/2006/metadata/properties" ma:root="true" ma:fieldsID="d8f1300478508527563a8b014fb06e7a" ns2:_="" ns3:_="">
    <xsd:import namespace="0554ea00-ce02-4002-ac61-a82110371b63"/>
    <xsd:import namespace="f865b02c-72f9-4d34-a430-94c5566acbd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LengthInSeconds" minOccurs="0"/>
                <xsd:element ref="ns3:Image"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54ea00-ce02-4002-ac61-a82110371b6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65b02c-72f9-4d34-a430-94c5566acbd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Image" ma:index="20" nillable="true" ma:displayName="Image" ma:format="Thumbnail" ma:internalName="Image">
      <xsd:simpleType>
        <xsd:restriction base="dms:Unknown"/>
      </xsd:simpleType>
    </xsd:element>
    <xsd:element name="MediaServiceLocation" ma:index="21"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mage xmlns="f865b02c-72f9-4d34-a430-94c5566acbd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673894-E40C-4C16-9190-38574D7FEA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54ea00-ce02-4002-ac61-a82110371b63"/>
    <ds:schemaRef ds:uri="f865b02c-72f9-4d34-a430-94c5566acb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FC1E924-35E1-445E-A94F-53B27CDA23AE}">
  <ds:schemaRefs>
    <ds:schemaRef ds:uri="http://schemas.microsoft.com/office/2006/metadata/properties"/>
    <ds:schemaRef ds:uri="http://schemas.microsoft.com/office/infopath/2007/PartnerControls"/>
    <ds:schemaRef ds:uri="f865b02c-72f9-4d34-a430-94c5566acbd4"/>
  </ds:schemaRefs>
</ds:datastoreItem>
</file>

<file path=customXml/itemProps3.xml><?xml version="1.0" encoding="utf-8"?>
<ds:datastoreItem xmlns:ds="http://schemas.openxmlformats.org/officeDocument/2006/customXml" ds:itemID="{117FA818-C3B3-40A4-BC48-A4F3C0413B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14586</TotalTime>
  <Words>2273</Words>
  <Application>Microsoft Macintosh PowerPoint</Application>
  <PresentationFormat>Widescreen</PresentationFormat>
  <Paragraphs>176</Paragraphs>
  <Slides>16</Slides>
  <Notes>16</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Avenir</vt:lpstr>
      <vt:lpstr>Calibri</vt:lpstr>
      <vt:lpstr>Tahoma</vt:lpstr>
      <vt:lpstr>Light</vt:lpstr>
      <vt:lpstr>Nitrogen-Fixing Microbial Products</vt:lpstr>
      <vt:lpstr>PowerPoint Presentation</vt:lpstr>
      <vt:lpstr>an essential industry</vt:lpstr>
      <vt:lpstr>an essential industry</vt:lpstr>
      <vt:lpstr>PowerPoint Presentation</vt:lpstr>
      <vt:lpstr>Nitrogen is key to increasing agricultural productivity….</vt:lpstr>
      <vt:lpstr>extremely difficult to control</vt:lpstr>
      <vt:lpstr>PowerPoint Presentation</vt:lpstr>
      <vt:lpstr>PowerPoint Presentation</vt:lpstr>
      <vt:lpstr>PowerPoint Presentation</vt:lpstr>
      <vt:lpstr>PowerPoint Presentation</vt:lpstr>
      <vt:lpstr>Better nitrogen is here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Adrian Mihai Dragne</dc:creator>
  <cp:lastModifiedBy>Sarah Bunch</cp:lastModifiedBy>
  <cp:revision>1010</cp:revision>
  <dcterms:created xsi:type="dcterms:W3CDTF">2017-04-23T10:19:09Z</dcterms:created>
  <dcterms:modified xsi:type="dcterms:W3CDTF">2021-10-25T23:12:01Z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0x010100C1E13623B06325418AEFFCB58E9DE551</vt:lpwstr>
  </property>
</Properties>
</file>